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2"/>
  </p:notesMasterIdLst>
  <p:sldIdLst>
    <p:sldId id="256" r:id="rId2"/>
    <p:sldId id="263" r:id="rId3"/>
    <p:sldId id="264" r:id="rId4"/>
    <p:sldId id="257" r:id="rId5"/>
    <p:sldId id="258" r:id="rId6"/>
    <p:sldId id="267" r:id="rId7"/>
    <p:sldId id="262" r:id="rId8"/>
    <p:sldId id="259"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igríður W" initials="SW"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3798" autoAdjust="0"/>
  </p:normalViewPr>
  <p:slideViewPr>
    <p:cSldViewPr>
      <p:cViewPr>
        <p:scale>
          <a:sx n="150" d="100"/>
          <a:sy n="150" d="100"/>
        </p:scale>
        <p:origin x="-1152" y="-1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3AA132-EABE-4E6B-85DD-E1DD16B04F65}" type="datetimeFigureOut">
              <a:rPr lang="en-US" smtClean="0"/>
              <a:pPr/>
              <a:t>10/25/11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37E3D-38D2-45CD-BD16-3064E1544D2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9601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latin typeface="+mn-lt"/>
              </a:rPr>
              <a:t>Í þessum hluta verður tekið</a:t>
            </a:r>
            <a:r>
              <a:rPr lang="is-IS" baseline="0" dirty="0" smtClean="0">
                <a:latin typeface="+mn-lt"/>
              </a:rPr>
              <a:t> dæmi um það hvernig hægt er að nota beinagrindurnar til að skrifa leiðbeiningar með tæki.</a:t>
            </a:r>
            <a:endParaRPr lang="is-IS" dirty="0" smtClean="0">
              <a:latin typeface="+mn-lt"/>
            </a:endParaRPr>
          </a:p>
          <a:p>
            <a:endParaRPr lang="is-IS" dirty="0"/>
          </a:p>
        </p:txBody>
      </p:sp>
      <p:sp>
        <p:nvSpPr>
          <p:cNvPr id="4" name="Skyggnunúmersstaðgengill 3"/>
          <p:cNvSpPr>
            <a:spLocks noGrp="1"/>
          </p:cNvSpPr>
          <p:nvPr>
            <p:ph type="sldNum" sz="quarter" idx="10"/>
          </p:nvPr>
        </p:nvSpPr>
        <p:spPr/>
        <p:txBody>
          <a:bodyPr/>
          <a:lstStyle/>
          <a:p>
            <a:fld id="{FFF37E3D-38D2-45CD-BD16-3064E1544D25}"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184554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solidFill>
                  <a:srgbClr val="FF0000"/>
                </a:solidFill>
              </a:rPr>
              <a:t>Þetta </a:t>
            </a:r>
            <a:r>
              <a:rPr lang="is-IS" baseline="0" dirty="0" smtClean="0"/>
              <a:t>er blaðsíða úr bókinni Beinagrindur – Handbók um ritun og sýnir helstu gerðir útskýringatexta. Kennari getur valið eina eða fleiri gerðir til að vinna með nemendum sínum, allt eftir getu hópsins og einstaklinganna. Hér er valið að fjalla um gerð texta þegar gerðar eru leiðbeiningar með tækjum en kennari getur kynnt fyrir nemendum fleiri textagerðir en ætlað er að vinna með.</a:t>
            </a:r>
          </a:p>
          <a:p>
            <a:endParaRPr lang="is-IS" baseline="0" dirty="0" smtClean="0"/>
          </a:p>
          <a:p>
            <a:endParaRPr lang="is-IS" baseline="0" dirty="0" smtClean="0"/>
          </a:p>
        </p:txBody>
      </p:sp>
      <p:sp>
        <p:nvSpPr>
          <p:cNvPr id="4" name="Slide Number Placeholder 3"/>
          <p:cNvSpPr>
            <a:spLocks noGrp="1"/>
          </p:cNvSpPr>
          <p:nvPr>
            <p:ph type="sldNum" sz="quarter" idx="10"/>
          </p:nvPr>
        </p:nvSpPr>
        <p:spPr/>
        <p:txBody>
          <a:bodyPr/>
          <a:lstStyle/>
          <a:p>
            <a:fld id="{FFF37E3D-38D2-45CD-BD16-3064E1544D25}"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087986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Þetta er beinagrind fyrir útskýringar.</a:t>
            </a:r>
            <a:r>
              <a:rPr lang="is-IS" baseline="0" dirty="0" smtClean="0"/>
              <a:t> Beinagrind fyrir útskýringar sýnir hvernig ferli ritunarinnar er í ákveðinni tímaröð en utanaðkomandi þættir geta haft áhrif á framvinduna. Utanaðkomandi áhrif gætu t.d. verið hvernig halda eigi tækinu hreinu. </a:t>
            </a:r>
            <a:endParaRPr lang="en-US" dirty="0"/>
          </a:p>
        </p:txBody>
      </p:sp>
      <p:sp>
        <p:nvSpPr>
          <p:cNvPr id="4" name="Slide Number Placeholder 3"/>
          <p:cNvSpPr>
            <a:spLocks noGrp="1"/>
          </p:cNvSpPr>
          <p:nvPr>
            <p:ph type="sldNum" sz="quarter" idx="10"/>
          </p:nvPr>
        </p:nvSpPr>
        <p:spPr/>
        <p:txBody>
          <a:bodyPr/>
          <a:lstStyle/>
          <a:p>
            <a:fld id="{FFF37E3D-38D2-45CD-BD16-3064E1544D25}"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002033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Útskýringar segja hvernig</a:t>
            </a:r>
            <a:r>
              <a:rPr lang="is-IS" baseline="0" dirty="0" smtClean="0"/>
              <a:t> eða hvers vegna eitthvað er gert. </a:t>
            </a:r>
            <a:r>
              <a:rPr lang="is-IS" dirty="0" smtClean="0"/>
              <a:t>Hafa</a:t>
            </a:r>
            <a:r>
              <a:rPr lang="is-IS" baseline="0" dirty="0" smtClean="0"/>
              <a:t> þarf í huga við gerð útskýringa að utanaðkomandi þættir geta haft áhrif. Þessi </a:t>
            </a:r>
            <a:r>
              <a:rPr lang="is-IS" baseline="0" dirty="0" err="1" smtClean="0"/>
              <a:t>glæra</a:t>
            </a:r>
            <a:r>
              <a:rPr lang="is-IS" baseline="0" dirty="0" smtClean="0"/>
              <a:t> er táknmynd, hringjunum fækkar eða fjölgar eftir viðfangsefni. Kennari getur tekið lítil og einföld dæmi með nemendum. T.d</a:t>
            </a:r>
            <a:r>
              <a:rPr lang="is-IS" baseline="0" smtClean="0"/>
              <a:t>. hvernig eigi að spila dvd-disk. Kennarinn útskýrir ferlið fyrir nemendum og utanaðkomandi áhrif gætu verið meðhöndlun geisladisksins (rispur og fingarför).</a:t>
            </a:r>
            <a:endParaRPr lang="en-US" dirty="0"/>
          </a:p>
        </p:txBody>
      </p:sp>
      <p:sp>
        <p:nvSpPr>
          <p:cNvPr id="4" name="Slide Number Placeholder 3"/>
          <p:cNvSpPr>
            <a:spLocks noGrp="1"/>
          </p:cNvSpPr>
          <p:nvPr>
            <p:ph type="sldNum" sz="quarter" idx="10"/>
          </p:nvPr>
        </p:nvSpPr>
        <p:spPr/>
        <p:txBody>
          <a:bodyPr/>
          <a:lstStyle/>
          <a:p>
            <a:fld id="{FFF37E3D-38D2-45CD-BD16-3064E1544D25}"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554367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Á þessari glæru er kveikja eða sýnikennsla fyrir nemendur. Tæki sem kennari velur fer</a:t>
            </a:r>
            <a:r>
              <a:rPr lang="is-IS" baseline="0" dirty="0" smtClean="0"/>
              <a:t> eftir aldri og áhugasviði nemenda. Með yngri nemendum gæti verið hentugt að fjalla um </a:t>
            </a:r>
            <a:r>
              <a:rPr lang="is-IS" baseline="0" dirty="0" err="1" smtClean="0"/>
              <a:t>tækni-lego</a:t>
            </a:r>
            <a:r>
              <a:rPr lang="is-IS" baseline="0" dirty="0" smtClean="0"/>
              <a:t>. Með eldri nemendum væri hægt að taka fyrir t.d.  I-</a:t>
            </a:r>
            <a:r>
              <a:rPr lang="is-IS" baseline="0" dirty="0" err="1" smtClean="0"/>
              <a:t>pod</a:t>
            </a:r>
            <a:r>
              <a:rPr lang="is-IS" baseline="0" dirty="0" smtClean="0"/>
              <a:t>, </a:t>
            </a:r>
            <a:r>
              <a:rPr lang="is-IS" baseline="0" dirty="0" err="1" smtClean="0"/>
              <a:t>gsm</a:t>
            </a:r>
            <a:r>
              <a:rPr lang="is-IS" baseline="0" dirty="0" smtClean="0"/>
              <a:t> eða myndavél.</a:t>
            </a:r>
            <a:endParaRPr lang="en-US" dirty="0"/>
          </a:p>
        </p:txBody>
      </p:sp>
      <p:sp>
        <p:nvSpPr>
          <p:cNvPr id="4" name="Slide Number Placeholder 3"/>
          <p:cNvSpPr>
            <a:spLocks noGrp="1"/>
          </p:cNvSpPr>
          <p:nvPr>
            <p:ph type="sldNum" sz="quarter" idx="10"/>
          </p:nvPr>
        </p:nvSpPr>
        <p:spPr/>
        <p:txBody>
          <a:bodyPr/>
          <a:lstStyle/>
          <a:p>
            <a:fld id="{FFF37E3D-38D2-45CD-BD16-3064E1544D25}"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602027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Hér er sýnt hvernig hægt</a:t>
            </a:r>
            <a:r>
              <a:rPr lang="is-IS" baseline="0" dirty="0" smtClean="0"/>
              <a:t> er að vinna úr beinagrindinni </a:t>
            </a:r>
            <a:r>
              <a:rPr lang="is-IS" baseline="0" dirty="0" err="1" smtClean="0"/>
              <a:t>úr</a:t>
            </a:r>
            <a:r>
              <a:rPr lang="is-IS" baseline="0" dirty="0" smtClean="0"/>
              <a:t> glærunni að framan. Hér hreinrita nemendur beinagrindina sem þeir hafa gert. Atburðir eru settir í rétta röð.</a:t>
            </a:r>
            <a:endParaRPr lang="en-US" dirty="0"/>
          </a:p>
        </p:txBody>
      </p:sp>
      <p:sp>
        <p:nvSpPr>
          <p:cNvPr id="4" name="Slide Number Placeholder 3"/>
          <p:cNvSpPr>
            <a:spLocks noGrp="1"/>
          </p:cNvSpPr>
          <p:nvPr>
            <p:ph type="sldNum" sz="quarter" idx="10"/>
          </p:nvPr>
        </p:nvSpPr>
        <p:spPr/>
        <p:txBody>
          <a:bodyPr/>
          <a:lstStyle/>
          <a:p>
            <a:fld id="{FFF37E3D-38D2-45CD-BD16-3064E1544D25}"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6979655"/>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Hér er verkefni</a:t>
            </a:r>
            <a:r>
              <a:rPr lang="is-IS" baseline="0" dirty="0" smtClean="0"/>
              <a:t> fyrir nemendur að vinna. Til að koma nemendum af stað í vinnu sinni er hægt að vera hugflæði.  Tæki sem hægt er að vinna með gætu verið: </a:t>
            </a:r>
            <a:r>
              <a:rPr lang="is-IS" baseline="0" dirty="0" err="1" smtClean="0"/>
              <a:t>tækni-lego</a:t>
            </a:r>
            <a:r>
              <a:rPr lang="is-IS" baseline="0" dirty="0" smtClean="0"/>
              <a:t>, </a:t>
            </a:r>
            <a:r>
              <a:rPr lang="is-IS" baseline="0" dirty="0" err="1" smtClean="0"/>
              <a:t>i-pod</a:t>
            </a:r>
            <a:r>
              <a:rPr lang="is-IS" baseline="0" dirty="0" smtClean="0"/>
              <a:t>, tölva, </a:t>
            </a:r>
            <a:r>
              <a:rPr lang="is-IS" baseline="0" dirty="0" err="1" smtClean="0"/>
              <a:t>gsm-sími</a:t>
            </a:r>
            <a:r>
              <a:rPr lang="is-IS" baseline="0" dirty="0" smtClean="0"/>
              <a:t>, hjól</a:t>
            </a:r>
            <a:r>
              <a:rPr lang="is-IS" baseline="0" smtClean="0"/>
              <a:t>, hlaupaúr og fl. Einnig geta nemendur hannað eigið tæki, teiknað upp og gert útskýringar með því.</a:t>
            </a:r>
            <a:endParaRPr lang="is-IS" dirty="0"/>
          </a:p>
        </p:txBody>
      </p:sp>
      <p:sp>
        <p:nvSpPr>
          <p:cNvPr id="4" name="Skyggnunúmersstaðgengill 3"/>
          <p:cNvSpPr>
            <a:spLocks noGrp="1"/>
          </p:cNvSpPr>
          <p:nvPr>
            <p:ph type="sldNum" sz="quarter" idx="10"/>
          </p:nvPr>
        </p:nvSpPr>
        <p:spPr/>
        <p:txBody>
          <a:bodyPr/>
          <a:lstStyle/>
          <a:p>
            <a:fld id="{FFF37E3D-38D2-45CD-BD16-3064E1544D25}"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409900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Ritunarrammi.</a:t>
            </a:r>
            <a:r>
              <a:rPr lang="is-IS" baseline="0" dirty="0" smtClean="0"/>
              <a:t> </a:t>
            </a:r>
          </a:p>
          <a:p>
            <a:r>
              <a:rPr lang="is-IS" baseline="0" dirty="0" smtClean="0"/>
              <a:t>Hér getur kennari nýtt sér rammann til ritunar. Það er hægt að ljósrita hann fyrir nemendur eða hafa skjámyndina uppi á meðan nemendur vinna í verkefnabækur. Þetta er ennfremur tilvalið verkefni í tölvustofu.</a:t>
            </a:r>
          </a:p>
          <a:p>
            <a:r>
              <a:rPr lang="is-IS" baseline="0" dirty="0" smtClean="0"/>
              <a:t>Nemendur og kennari geta jafnframt samið útskýringu í sameiningu inn í rammann áður en nemendur glíma við það sjálfir að semja útskýringu með tæki. Hægt er að bæta við hringjum ef þarf.</a:t>
            </a:r>
            <a:endParaRPr lang="en-US" dirty="0"/>
          </a:p>
        </p:txBody>
      </p:sp>
      <p:sp>
        <p:nvSpPr>
          <p:cNvPr id="4" name="Slide Number Placeholder 3"/>
          <p:cNvSpPr>
            <a:spLocks noGrp="1"/>
          </p:cNvSpPr>
          <p:nvPr>
            <p:ph type="sldNum" sz="quarter" idx="10"/>
          </p:nvPr>
        </p:nvSpPr>
        <p:spPr/>
        <p:txBody>
          <a:bodyPr/>
          <a:lstStyle/>
          <a:p>
            <a:fld id="{FFF37E3D-38D2-45CD-BD16-3064E1544D25}"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178300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Sjálfsmat</a:t>
            </a:r>
            <a:r>
              <a:rPr lang="is-IS" baseline="0" dirty="0" smtClean="0"/>
              <a:t> nemenda. </a:t>
            </a:r>
          </a:p>
          <a:p>
            <a:endParaRPr lang="is-IS" baseline="0" dirty="0" smtClean="0"/>
          </a:p>
          <a:p>
            <a:r>
              <a:rPr lang="is-IS" baseline="0" dirty="0" smtClean="0"/>
              <a:t>Mikilvægt er að kennari fari yfir sjálfmatið með nemendum og kenni þeim að nota það strax í upphafi. Kennari getur svo nýtt sér það til að skoða þá þætti sem þarfnast hugsanlegra lagfæringa með nemendum.</a:t>
            </a:r>
          </a:p>
          <a:p>
            <a:endParaRPr lang="is-IS" baseline="0" dirty="0" smtClean="0"/>
          </a:p>
          <a:p>
            <a:r>
              <a:rPr lang="is-IS" baseline="0" dirty="0" smtClean="0"/>
              <a:t>Í hjálparbanka má finna önnur form sem hægt er að aðlaga að verkefnum.</a:t>
            </a:r>
            <a:endParaRPr lang="en-US" dirty="0"/>
          </a:p>
        </p:txBody>
      </p:sp>
      <p:sp>
        <p:nvSpPr>
          <p:cNvPr id="4" name="Slide Number Placeholder 3"/>
          <p:cNvSpPr>
            <a:spLocks noGrp="1"/>
          </p:cNvSpPr>
          <p:nvPr>
            <p:ph type="sldNum" sz="quarter" idx="10"/>
          </p:nvPr>
        </p:nvSpPr>
        <p:spPr/>
        <p:txBody>
          <a:bodyPr/>
          <a:lstStyle/>
          <a:p>
            <a:fld id="{FFF37E3D-38D2-45CD-BD16-3064E1544D25}"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8775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854D57-90B4-4961-93C9-A1F5A6D56F51}"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4E19258D-B716-449B-B67F-95C8EB09F71A}"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48FB5-1507-4479-B6BD-70EA3BBF0F39}"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AB71F-EB23-48F3-AACC-77CD5E445B35}"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0CB29-D92E-4FBE-BF6A-56E520FB47C5}"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9922C-C072-4022-BB94-9AC683EF2735}"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4E19258D-B716-449B-B67F-95C8EB09F71A}"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3C03C-5712-411B-9375-3BB29A0FA099}"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337C3-205E-452B-BB28-0AB5F0B88E6A}" type="datetime1">
              <a:rPr lang="en-US" smtClean="0"/>
              <a:pPr/>
              <a:t>10/25/11</a:t>
            </a:fld>
            <a:endParaRPr lang="en-US"/>
          </a:p>
        </p:txBody>
      </p:sp>
      <p:sp>
        <p:nvSpPr>
          <p:cNvPr id="8" name="Footer Placeholder 7"/>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9" name="Slide Number Placeholder 8"/>
          <p:cNvSpPr>
            <a:spLocks noGrp="1"/>
          </p:cNvSpPr>
          <p:nvPr>
            <p:ph type="sldNum" sz="quarter" idx="12"/>
          </p:nvPr>
        </p:nvSpPr>
        <p:spPr/>
        <p:txBody>
          <a:bodyPr/>
          <a:lstStyle/>
          <a:p>
            <a:fld id="{4E19258D-B716-449B-B67F-95C8EB09F71A}"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BF1167-F321-41DA-8E90-20F1E013D32C}" type="datetime1">
              <a:rPr lang="en-US" smtClean="0"/>
              <a:pPr/>
              <a:t>10/25/11</a:t>
            </a:fld>
            <a:endParaRPr lang="en-US"/>
          </a:p>
        </p:txBody>
      </p:sp>
      <p:sp>
        <p:nvSpPr>
          <p:cNvPr id="4" name="Footer Placeholder 3"/>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5" name="Slide Number Placeholder 4"/>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C07E1-A254-4624-98E9-E77ED7AE2453}" type="datetime1">
              <a:rPr lang="en-US" smtClean="0"/>
              <a:pPr/>
              <a:t>10/25/11</a:t>
            </a:fld>
            <a:endParaRPr lang="en-US"/>
          </a:p>
        </p:txBody>
      </p:sp>
      <p:sp>
        <p:nvSpPr>
          <p:cNvPr id="3" name="Footer Placeholder 2"/>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4" name="Slide Number Placeholder 3"/>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443F5-96C6-4745-8ADE-8B1E45152C08}"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4E19258D-B716-449B-B67F-95C8EB09F71A}"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E401D-4B0C-4CCA-950F-703D8C3C0E0A}"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Útskýringar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4E19258D-B716-449B-B67F-95C8EB09F7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9AD3B15-DEBB-46B1-8FCD-B918586F5F5C}" type="datetime1">
              <a:rPr lang="en-US" smtClean="0"/>
              <a:pPr/>
              <a:t>10/25/11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smtClean="0"/>
              <a:t>Beinagrindur kennsluleiðbeiningar- Útskýringar  © Hrefna Birna Björnsdóttir og Sigríður Nanna Heimisdóttir ©Námsgagnastofnun 2011 - 09935</a:t>
            </a: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E19258D-B716-449B-B67F-95C8EB09F71A}"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609600"/>
            <a:ext cx="5974432" cy="1470025"/>
          </a:xfrm>
        </p:spPr>
        <p:txBody>
          <a:bodyPr/>
          <a:lstStyle/>
          <a:p>
            <a:r>
              <a:rPr lang="is-IS" sz="7200" dirty="0" smtClean="0">
                <a:effectLst>
                  <a:glow rad="101600">
                    <a:schemeClr val="accent3">
                      <a:satMod val="175000"/>
                      <a:alpha val="40000"/>
                    </a:schemeClr>
                  </a:glow>
                  <a:outerShdw blurRad="50800" dist="38100" dir="10800000" algn="r" rotWithShape="0">
                    <a:prstClr val="black">
                      <a:alpha val="40000"/>
                    </a:prstClr>
                  </a:outerShdw>
                </a:effectLst>
              </a:rPr>
              <a:t>Útskýringar</a:t>
            </a:r>
            <a:endParaRPr lang="en-US" sz="7200" dirty="0">
              <a:effectLst>
                <a:glow rad="101600">
                  <a:schemeClr val="accent3">
                    <a:satMod val="175000"/>
                    <a:alpha val="40000"/>
                  </a:schemeClr>
                </a:glow>
                <a:outerShdw blurRad="50800" dist="38100" dir="10800000" algn="r" rotWithShape="0">
                  <a:prstClr val="black">
                    <a:alpha val="40000"/>
                  </a:prstClr>
                </a:outerShdw>
              </a:effectLst>
            </a:endParaRPr>
          </a:p>
        </p:txBody>
      </p:sp>
      <p:sp>
        <p:nvSpPr>
          <p:cNvPr id="3" name="Subtitle 2"/>
          <p:cNvSpPr>
            <a:spLocks noGrp="1"/>
          </p:cNvSpPr>
          <p:nvPr>
            <p:ph type="subTitle" idx="1"/>
          </p:nvPr>
        </p:nvSpPr>
        <p:spPr>
          <a:xfrm>
            <a:off x="755576" y="4238371"/>
            <a:ext cx="4104456" cy="696837"/>
          </a:xfrm>
        </p:spPr>
        <p:txBody>
          <a:bodyPr/>
          <a:lstStyle/>
          <a:p>
            <a:r>
              <a:rPr lang="is-IS" dirty="0" smtClean="0"/>
              <a:t>Leiðbeiningar með tæki</a:t>
            </a:r>
            <a:endParaRPr lang="en-US" dirty="0"/>
          </a:p>
        </p:txBody>
      </p:sp>
      <p:sp>
        <p:nvSpPr>
          <p:cNvPr id="4" name="Footer Placeholder 3"/>
          <p:cNvSpPr>
            <a:spLocks noGrp="1"/>
          </p:cNvSpPr>
          <p:nvPr>
            <p:ph type="ftr" sz="quarter" idx="11"/>
          </p:nvPr>
        </p:nvSpPr>
        <p:spPr>
          <a:xfrm>
            <a:off x="755576" y="6237312"/>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smtClean="0"/>
              <a:t> 2011 – 09935</a:t>
            </a:r>
            <a:endParaRPr lang="en-US" dirty="0"/>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637232" y="3429000"/>
            <a:ext cx="2085404" cy="23155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2384390"/>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27584" y="764704"/>
            <a:ext cx="7488832" cy="48965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2" name="Footer Placeholder 1"/>
          <p:cNvSpPr>
            <a:spLocks noGrp="1"/>
          </p:cNvSpPr>
          <p:nvPr>
            <p:ph type="ftr" sz="quarter" idx="11"/>
          </p:nvPr>
        </p:nvSpPr>
        <p:spPr>
          <a:xfrm>
            <a:off x="704527" y="6237312"/>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Hrefna Birna Björnsdóttir og Sigríður Nanna Heimisdóttir © Námsgagnastofnun 2011</a:t>
            </a:r>
            <a:r>
              <a:rPr lang="en-US" dirty="0" smtClean="0"/>
              <a:t> – </a:t>
            </a:r>
            <a:r>
              <a:rPr lang="en-US" dirty="0" smtClean="0"/>
              <a:t>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232724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31051" y="692696"/>
            <a:ext cx="7481898" cy="511256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58787" y="6237312"/>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7711660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27784" y="559530"/>
            <a:ext cx="3888432" cy="5407633"/>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830795" y="6237312"/>
            <a:ext cx="7482409"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526991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870992"/>
          </a:xfrm>
        </p:spPr>
        <p:txBody>
          <a:bodyPr>
            <a:normAutofit fontScale="90000"/>
          </a:bodyPr>
          <a:lstStyle/>
          <a:p>
            <a:r>
              <a:rPr lang="is-IS" dirty="0" smtClean="0"/>
              <a:t>Útskýringar</a:t>
            </a:r>
            <a:endParaRPr lang="en-US" dirty="0"/>
          </a:p>
        </p:txBody>
      </p:sp>
      <p:sp>
        <p:nvSpPr>
          <p:cNvPr id="3" name="Content Placeholder 2"/>
          <p:cNvSpPr>
            <a:spLocks noGrp="1"/>
          </p:cNvSpPr>
          <p:nvPr>
            <p:ph idx="1"/>
          </p:nvPr>
        </p:nvSpPr>
        <p:spPr>
          <a:xfrm>
            <a:off x="239928" y="1412776"/>
            <a:ext cx="6827918" cy="1106289"/>
          </a:xfrm>
        </p:spPr>
        <p:txBody>
          <a:bodyPr>
            <a:normAutofit/>
          </a:bodyPr>
          <a:lstStyle/>
          <a:p>
            <a:pPr marL="0" indent="0">
              <a:buNone/>
            </a:pPr>
            <a:r>
              <a:rPr lang="is-IS" dirty="0" smtClean="0"/>
              <a:t>	Segja hvernig eða hvers vegna eitthvað er gert</a:t>
            </a:r>
            <a:endParaRPr lang="en-US" dirty="0" smtClean="0"/>
          </a:p>
          <a:p>
            <a:endParaRPr lang="en-US" dirty="0"/>
          </a:p>
        </p:txBody>
      </p:sp>
      <p:sp>
        <p:nvSpPr>
          <p:cNvPr id="4" name="Footer Placeholder 3"/>
          <p:cNvSpPr>
            <a:spLocks noGrp="1"/>
          </p:cNvSpPr>
          <p:nvPr>
            <p:ph type="ftr" sz="quarter" idx="11"/>
          </p:nvPr>
        </p:nvSpPr>
        <p:spPr>
          <a:xfrm>
            <a:off x="755576" y="6270773"/>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cxnSp>
        <p:nvCxnSpPr>
          <p:cNvPr id="18" name="Straight Arrow Connector 17"/>
          <p:cNvCxnSpPr>
            <a:stCxn id="7" idx="7"/>
          </p:cNvCxnSpPr>
          <p:nvPr/>
        </p:nvCxnSpPr>
        <p:spPr>
          <a:xfrm flipV="1">
            <a:off x="4069370" y="3209088"/>
            <a:ext cx="383773" cy="8742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2573767" y="2149861"/>
            <a:ext cx="4327648" cy="3723523"/>
            <a:chOff x="2116560" y="2729813"/>
            <a:chExt cx="4327648" cy="3723523"/>
          </a:xfrm>
        </p:grpSpPr>
        <p:sp>
          <p:nvSpPr>
            <p:cNvPr id="5" name="Oval 4"/>
            <p:cNvSpPr/>
            <p:nvPr/>
          </p:nvSpPr>
          <p:spPr>
            <a:xfrm>
              <a:off x="2116560" y="2780928"/>
              <a:ext cx="1080120" cy="100811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90223" y="4515679"/>
              <a:ext cx="1080120" cy="100811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07904" y="5445224"/>
              <a:ext cx="1080120" cy="100811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44008" y="4581128"/>
              <a:ext cx="1080120" cy="100811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22982" y="2729813"/>
              <a:ext cx="1080120" cy="100811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364088" y="2780928"/>
              <a:ext cx="1080120" cy="1008112"/>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V="1">
              <a:off x="5274129" y="3789040"/>
              <a:ext cx="377991"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0"/>
            </p:cNvCxnSpPr>
            <p:nvPr/>
          </p:nvCxnSpPr>
          <p:spPr>
            <a:xfrm flipV="1">
              <a:off x="4247964" y="4005064"/>
              <a:ext cx="15078" cy="14401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6"/>
            </p:cNvCxnSpPr>
            <p:nvPr/>
          </p:nvCxnSpPr>
          <p:spPr>
            <a:xfrm>
              <a:off x="3196680" y="3284984"/>
              <a:ext cx="41548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09728" y="3233869"/>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7" name="Right Arrow 26"/>
          <p:cNvSpPr/>
          <p:nvPr/>
        </p:nvSpPr>
        <p:spPr>
          <a:xfrm rot="869661" flipH="1">
            <a:off x="6600617" y="4158574"/>
            <a:ext cx="1713624" cy="1467756"/>
          </a:xfrm>
          <a:prstGeom prst="right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600" dirty="0" smtClean="0">
                <a:solidFill>
                  <a:schemeClr val="tx1"/>
                </a:solidFill>
              </a:rPr>
              <a:t>Fleiri atriði </a:t>
            </a:r>
            <a:r>
              <a:rPr lang="is-IS" sz="1600" b="1" dirty="0" smtClean="0">
                <a:solidFill>
                  <a:schemeClr val="tx1"/>
                </a:solidFill>
              </a:rPr>
              <a:t>se</a:t>
            </a:r>
            <a:r>
              <a:rPr lang="is-IS" sz="1600" dirty="0" smtClean="0">
                <a:solidFill>
                  <a:schemeClr val="tx1"/>
                </a:solidFill>
              </a:rPr>
              <a:t>m hafa áhrif </a:t>
            </a:r>
            <a:endParaRPr lang="en-US" sz="1600" dirty="0">
              <a:solidFill>
                <a:schemeClr val="tx1"/>
              </a:solidFill>
            </a:endParaRPr>
          </a:p>
        </p:txBody>
      </p:sp>
      <p:sp>
        <p:nvSpPr>
          <p:cNvPr id="29" name="Rounded Rectangle 28"/>
          <p:cNvSpPr/>
          <p:nvPr/>
        </p:nvSpPr>
        <p:spPr>
          <a:xfrm>
            <a:off x="790716" y="4088550"/>
            <a:ext cx="1584176" cy="1584176"/>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Nútíð og röð atburða</a:t>
            </a:r>
            <a:endParaRPr lang="en-US"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524678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05105" y="404664"/>
            <a:ext cx="5613028" cy="1095805"/>
          </a:xfrm>
        </p:spPr>
        <p:txBody>
          <a:bodyPr/>
          <a:lstStyle/>
          <a:p>
            <a:r>
              <a:rPr lang="is-IS" dirty="0" smtClean="0"/>
              <a:t>Hrísgrjónapottur</a:t>
            </a:r>
            <a:endParaRPr lang="en-US" dirty="0"/>
          </a:p>
        </p:txBody>
      </p:sp>
      <p:sp>
        <p:nvSpPr>
          <p:cNvPr id="3" name="Footer Placeholder 2"/>
          <p:cNvSpPr>
            <a:spLocks noGrp="1"/>
          </p:cNvSpPr>
          <p:nvPr>
            <p:ph type="ftr" sz="quarter" idx="11"/>
          </p:nvPr>
        </p:nvSpPr>
        <p:spPr>
          <a:xfrm>
            <a:off x="761999" y="6237312"/>
            <a:ext cx="7662752"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16" name="TextBox 15"/>
          <p:cNvSpPr txBox="1"/>
          <p:nvPr/>
        </p:nvSpPr>
        <p:spPr>
          <a:xfrm>
            <a:off x="6972882" y="1580074"/>
            <a:ext cx="432048" cy="369332"/>
          </a:xfrm>
          <a:prstGeom prst="rect">
            <a:avLst/>
          </a:prstGeom>
          <a:noFill/>
        </p:spPr>
        <p:txBody>
          <a:bodyPr wrap="square" rtlCol="0">
            <a:spAutoFit/>
          </a:bodyPr>
          <a:lstStyle/>
          <a:p>
            <a:r>
              <a:rPr lang="is-IS" dirty="0" smtClean="0"/>
              <a:t>1</a:t>
            </a:r>
            <a:endParaRPr lang="en-US" dirty="0"/>
          </a:p>
        </p:txBody>
      </p:sp>
      <p:sp>
        <p:nvSpPr>
          <p:cNvPr id="22" name="TextBox 21"/>
          <p:cNvSpPr txBox="1"/>
          <p:nvPr/>
        </p:nvSpPr>
        <p:spPr>
          <a:xfrm>
            <a:off x="803323" y="2166175"/>
            <a:ext cx="3528392" cy="2677656"/>
          </a:xfrm>
          <a:prstGeom prst="rect">
            <a:avLst/>
          </a:prstGeom>
          <a:noFill/>
        </p:spPr>
        <p:txBody>
          <a:bodyPr wrap="square" rtlCol="0">
            <a:spAutoFit/>
          </a:bodyPr>
          <a:lstStyle/>
          <a:p>
            <a:pPr marL="342900" indent="-342900">
              <a:buAutoNum type="arabicPeriod"/>
            </a:pPr>
            <a:r>
              <a:rPr lang="is-IS" sz="2400" dirty="0" smtClean="0"/>
              <a:t>Plastskeið</a:t>
            </a:r>
          </a:p>
          <a:p>
            <a:pPr marL="342900" indent="-342900">
              <a:buAutoNum type="arabicPeriod" startAt="2"/>
            </a:pPr>
            <a:r>
              <a:rPr lang="is-IS" sz="2400" dirty="0" smtClean="0"/>
              <a:t>Innri pottur</a:t>
            </a:r>
          </a:p>
          <a:p>
            <a:pPr marL="342900" indent="-342900">
              <a:buAutoNum type="arabicPeriod" startAt="3"/>
            </a:pPr>
            <a:r>
              <a:rPr lang="is-IS" sz="2400" dirty="0" smtClean="0"/>
              <a:t>Hitastillir </a:t>
            </a:r>
          </a:p>
          <a:p>
            <a:pPr marL="342900" indent="-342900">
              <a:buAutoNum type="arabicPeriod" startAt="3"/>
            </a:pPr>
            <a:r>
              <a:rPr lang="is-IS" sz="2400" dirty="0" smtClean="0"/>
              <a:t>Tímastillir</a:t>
            </a:r>
          </a:p>
          <a:p>
            <a:pPr marL="342900" indent="-342900">
              <a:buAutoNum type="arabicPeriod" startAt="3"/>
            </a:pPr>
            <a:r>
              <a:rPr lang="is-IS" sz="2400" dirty="0" smtClean="0"/>
              <a:t>Rofi</a:t>
            </a:r>
          </a:p>
          <a:p>
            <a:pPr marL="342900" indent="-342900">
              <a:buFontTx/>
              <a:buAutoNum type="arabicPeriod" startAt="3"/>
            </a:pPr>
            <a:r>
              <a:rPr lang="is-IS" sz="2400" dirty="0" smtClean="0"/>
              <a:t>Handfang</a:t>
            </a:r>
          </a:p>
          <a:p>
            <a:r>
              <a:rPr lang="is-IS" sz="2400" dirty="0" smtClean="0"/>
              <a:t>7</a:t>
            </a:r>
            <a:r>
              <a:rPr lang="is-IS" sz="2400" dirty="0"/>
              <a:t>. Lok</a:t>
            </a:r>
            <a:endParaRPr lang="en-US" dirty="0"/>
          </a:p>
        </p:txBody>
      </p:sp>
      <p:grpSp>
        <p:nvGrpSpPr>
          <p:cNvPr id="6" name="Group 5"/>
          <p:cNvGrpSpPr/>
          <p:nvPr/>
        </p:nvGrpSpPr>
        <p:grpSpPr>
          <a:xfrm>
            <a:off x="4001784" y="2060848"/>
            <a:ext cx="3961281" cy="3351024"/>
            <a:chOff x="4981214" y="1422450"/>
            <a:chExt cx="3961281" cy="3351024"/>
          </a:xfrm>
        </p:grpSpPr>
        <p:sp>
          <p:nvSpPr>
            <p:cNvPr id="17" name="TextBox 16"/>
            <p:cNvSpPr txBox="1"/>
            <p:nvPr/>
          </p:nvSpPr>
          <p:spPr>
            <a:xfrm>
              <a:off x="8426389" y="2087062"/>
              <a:ext cx="516106" cy="369332"/>
            </a:xfrm>
            <a:prstGeom prst="rect">
              <a:avLst/>
            </a:prstGeom>
            <a:noFill/>
          </p:spPr>
          <p:txBody>
            <a:bodyPr wrap="square" rtlCol="0">
              <a:spAutoFit/>
            </a:bodyPr>
            <a:lstStyle/>
            <a:p>
              <a:r>
                <a:rPr lang="is-IS" dirty="0" smtClean="0"/>
                <a:t>2</a:t>
              </a:r>
              <a:endParaRPr lang="en-US" dirty="0"/>
            </a:p>
          </p:txBody>
        </p:sp>
        <p:sp>
          <p:nvSpPr>
            <p:cNvPr id="18" name="TextBox 17"/>
            <p:cNvSpPr txBox="1"/>
            <p:nvPr/>
          </p:nvSpPr>
          <p:spPr>
            <a:xfrm>
              <a:off x="8468418" y="3532912"/>
              <a:ext cx="432048" cy="369332"/>
            </a:xfrm>
            <a:prstGeom prst="rect">
              <a:avLst/>
            </a:prstGeom>
            <a:noFill/>
          </p:spPr>
          <p:txBody>
            <a:bodyPr wrap="square" rtlCol="0">
              <a:spAutoFit/>
            </a:bodyPr>
            <a:lstStyle/>
            <a:p>
              <a:r>
                <a:rPr lang="is-IS" dirty="0" smtClean="0"/>
                <a:t>3</a:t>
              </a:r>
              <a:endParaRPr lang="en-US" dirty="0"/>
            </a:p>
          </p:txBody>
        </p:sp>
        <p:sp>
          <p:nvSpPr>
            <p:cNvPr id="19" name="TextBox 18"/>
            <p:cNvSpPr txBox="1"/>
            <p:nvPr/>
          </p:nvSpPr>
          <p:spPr>
            <a:xfrm>
              <a:off x="7708074" y="4404142"/>
              <a:ext cx="434876" cy="369332"/>
            </a:xfrm>
            <a:prstGeom prst="rect">
              <a:avLst/>
            </a:prstGeom>
            <a:noFill/>
          </p:spPr>
          <p:txBody>
            <a:bodyPr wrap="square" rtlCol="0">
              <a:spAutoFit/>
            </a:bodyPr>
            <a:lstStyle/>
            <a:p>
              <a:r>
                <a:rPr lang="is-IS" dirty="0" smtClean="0"/>
                <a:t>4</a:t>
              </a:r>
              <a:endParaRPr lang="en-US" dirty="0"/>
            </a:p>
          </p:txBody>
        </p:sp>
        <p:sp>
          <p:nvSpPr>
            <p:cNvPr id="20" name="TextBox 19"/>
            <p:cNvSpPr txBox="1"/>
            <p:nvPr/>
          </p:nvSpPr>
          <p:spPr>
            <a:xfrm>
              <a:off x="5940798" y="4365104"/>
              <a:ext cx="300082" cy="369332"/>
            </a:xfrm>
            <a:prstGeom prst="rect">
              <a:avLst/>
            </a:prstGeom>
            <a:noFill/>
          </p:spPr>
          <p:txBody>
            <a:bodyPr wrap="none" rtlCol="0">
              <a:spAutoFit/>
            </a:bodyPr>
            <a:lstStyle/>
            <a:p>
              <a:r>
                <a:rPr lang="is-IS" dirty="0" smtClean="0"/>
                <a:t>5</a:t>
              </a:r>
              <a:endParaRPr lang="en-US" dirty="0"/>
            </a:p>
          </p:txBody>
        </p:sp>
        <p:sp>
          <p:nvSpPr>
            <p:cNvPr id="21" name="TextBox 20"/>
            <p:cNvSpPr txBox="1"/>
            <p:nvPr/>
          </p:nvSpPr>
          <p:spPr>
            <a:xfrm>
              <a:off x="4981214" y="2681939"/>
              <a:ext cx="378042" cy="369332"/>
            </a:xfrm>
            <a:prstGeom prst="rect">
              <a:avLst/>
            </a:prstGeom>
            <a:noFill/>
          </p:spPr>
          <p:txBody>
            <a:bodyPr wrap="square" rtlCol="0">
              <a:spAutoFit/>
            </a:bodyPr>
            <a:lstStyle/>
            <a:p>
              <a:r>
                <a:rPr lang="is-IS" dirty="0" smtClean="0"/>
                <a:t>6</a:t>
              </a:r>
              <a:endParaRPr lang="en-US" dirty="0"/>
            </a:p>
          </p:txBody>
        </p:sp>
        <p:grpSp>
          <p:nvGrpSpPr>
            <p:cNvPr id="4" name="Group 3"/>
            <p:cNvGrpSpPr/>
            <p:nvPr/>
          </p:nvGrpSpPr>
          <p:grpSpPr>
            <a:xfrm>
              <a:off x="5436096" y="1422450"/>
              <a:ext cx="2921464" cy="2942654"/>
              <a:chOff x="5436096" y="1422450"/>
              <a:chExt cx="2921464" cy="2942654"/>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156176" y="1556792"/>
                <a:ext cx="2085404" cy="231558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cxnSp>
            <p:nvCxnSpPr>
              <p:cNvPr id="5" name="Straight Arrow Connector 4"/>
              <p:cNvCxnSpPr/>
              <p:nvPr/>
            </p:nvCxnSpPr>
            <p:spPr>
              <a:xfrm>
                <a:off x="5436096" y="1916832"/>
                <a:ext cx="86409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422341" y="2271728"/>
                <a:ext cx="935219" cy="3977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436096" y="2924944"/>
                <a:ext cx="86409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776356" y="3140968"/>
                <a:ext cx="581204"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300192" y="3501008"/>
                <a:ext cx="898686"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524328" y="3501008"/>
                <a:ext cx="252028"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411178" y="1422450"/>
                <a:ext cx="655780" cy="8933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5076702" y="1615965"/>
              <a:ext cx="300082" cy="369332"/>
            </a:xfrm>
            <a:prstGeom prst="rect">
              <a:avLst/>
            </a:prstGeom>
            <a:noFill/>
          </p:spPr>
          <p:txBody>
            <a:bodyPr wrap="none" rtlCol="0">
              <a:spAutoFit/>
            </a:bodyPr>
            <a:lstStyle/>
            <a:p>
              <a:r>
                <a:rPr lang="is-IS" dirty="0" smtClean="0"/>
                <a:t>7</a:t>
              </a:r>
              <a:endParaRPr lang="en-US" dirty="0"/>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525074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44915" y="6237312"/>
            <a:ext cx="7639081"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5" name="Title 1"/>
          <p:cNvSpPr txBox="1">
            <a:spLocks/>
          </p:cNvSpPr>
          <p:nvPr/>
        </p:nvSpPr>
        <p:spPr>
          <a:xfrm>
            <a:off x="790533" y="404664"/>
            <a:ext cx="6781800" cy="108012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s-IS" sz="4800" dirty="0" smtClean="0"/>
              <a:t>Útskýringar</a:t>
            </a:r>
            <a:endParaRPr lang="en-US" sz="4800" dirty="0"/>
          </a:p>
        </p:txBody>
      </p:sp>
      <p:sp>
        <p:nvSpPr>
          <p:cNvPr id="6" name="Content Placeholder 2"/>
          <p:cNvSpPr txBox="1">
            <a:spLocks/>
          </p:cNvSpPr>
          <p:nvPr/>
        </p:nvSpPr>
        <p:spPr>
          <a:xfrm>
            <a:off x="4758465" y="764705"/>
            <a:ext cx="3373152" cy="1224136"/>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Font typeface="Arial" pitchFamily="34" charset="0"/>
              <a:buNone/>
            </a:pPr>
            <a:r>
              <a:rPr lang="is-IS" dirty="0" smtClean="0"/>
              <a:t>Segja hvernig eða hvers vegna eitthvað er gert</a:t>
            </a:r>
            <a:endParaRPr lang="en-US" dirty="0" smtClean="0"/>
          </a:p>
          <a:p>
            <a:endParaRPr lang="en-US" dirty="0"/>
          </a:p>
        </p:txBody>
      </p:sp>
      <p:sp>
        <p:nvSpPr>
          <p:cNvPr id="8" name="Oval 7"/>
          <p:cNvSpPr/>
          <p:nvPr/>
        </p:nvSpPr>
        <p:spPr>
          <a:xfrm>
            <a:off x="946048" y="1871717"/>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100" dirty="0" smtClean="0">
                <a:solidFill>
                  <a:schemeClr val="tx1"/>
                </a:solidFill>
              </a:rPr>
              <a:t>Settu hrísgrjón í pottinn</a:t>
            </a:r>
            <a:endParaRPr lang="en-US" sz="1100" dirty="0"/>
          </a:p>
        </p:txBody>
      </p:sp>
      <p:cxnSp>
        <p:nvCxnSpPr>
          <p:cNvPr id="12" name="Straight Arrow Connector 11"/>
          <p:cNvCxnSpPr/>
          <p:nvPr/>
        </p:nvCxnSpPr>
        <p:spPr>
          <a:xfrm flipV="1">
            <a:off x="3163302" y="4552469"/>
            <a:ext cx="474529" cy="3595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72971" y="2414080"/>
            <a:ext cx="406797" cy="14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368291" y="2367548"/>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5337914" y="5048749"/>
            <a:ext cx="2738573" cy="887546"/>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is-IS" dirty="0" smtClean="0">
                <a:solidFill>
                  <a:schemeClr val="tx1"/>
                </a:solidFill>
              </a:rPr>
              <a:t>Nútíð og röð atburða</a:t>
            </a:r>
          </a:p>
          <a:p>
            <a:pPr marL="285750" indent="-285750">
              <a:buFont typeface="Arial" pitchFamily="34" charset="0"/>
              <a:buChar char="•"/>
            </a:pPr>
            <a:r>
              <a:rPr lang="is-IS" dirty="0" smtClean="0">
                <a:solidFill>
                  <a:schemeClr val="tx1"/>
                </a:solidFill>
              </a:rPr>
              <a:t>Notaðu boðhátt </a:t>
            </a:r>
            <a:endParaRPr lang="en-US" dirty="0">
              <a:solidFill>
                <a:schemeClr val="tx1"/>
              </a:solidFill>
            </a:endParaRPr>
          </a:p>
        </p:txBody>
      </p:sp>
      <p:cxnSp>
        <p:nvCxnSpPr>
          <p:cNvPr id="20" name="Straight Arrow Connector 19"/>
          <p:cNvCxnSpPr/>
          <p:nvPr/>
        </p:nvCxnSpPr>
        <p:spPr>
          <a:xfrm>
            <a:off x="6210093" y="2380729"/>
            <a:ext cx="44851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360020" y="2367548"/>
            <a:ext cx="39844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3025588" y="1845998"/>
            <a:ext cx="1241612" cy="1093887"/>
            <a:chOff x="1717269" y="2388890"/>
            <a:chExt cx="1241612" cy="1113997"/>
          </a:xfrm>
        </p:grpSpPr>
        <p:sp>
          <p:nvSpPr>
            <p:cNvPr id="27" name="Oval 26"/>
            <p:cNvSpPr/>
            <p:nvPr/>
          </p:nvSpPr>
          <p:spPr>
            <a:xfrm>
              <a:off x="1717269" y="2388890"/>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50" dirty="0"/>
            </a:p>
          </p:txBody>
        </p:sp>
        <p:sp>
          <p:nvSpPr>
            <p:cNvPr id="28" name="TextBox 27"/>
            <p:cNvSpPr txBox="1"/>
            <p:nvPr/>
          </p:nvSpPr>
          <p:spPr>
            <a:xfrm>
              <a:off x="1866323" y="2630004"/>
              <a:ext cx="940158" cy="611197"/>
            </a:xfrm>
            <a:prstGeom prst="rect">
              <a:avLst/>
            </a:prstGeom>
            <a:noFill/>
          </p:spPr>
          <p:txBody>
            <a:bodyPr wrap="square" rtlCol="0">
              <a:spAutoFit/>
            </a:bodyPr>
            <a:lstStyle/>
            <a:p>
              <a:pPr algn="ctr"/>
              <a:r>
                <a:rPr lang="is-IS" sz="1100" dirty="0" smtClean="0"/>
                <a:t>Ekki skola hrísgrjónin í pottinum</a:t>
              </a:r>
              <a:endParaRPr lang="en-US" sz="1100" dirty="0"/>
            </a:p>
          </p:txBody>
        </p:sp>
      </p:grpSp>
      <p:sp>
        <p:nvSpPr>
          <p:cNvPr id="29" name="Oval 28"/>
          <p:cNvSpPr/>
          <p:nvPr/>
        </p:nvSpPr>
        <p:spPr>
          <a:xfrm>
            <a:off x="4845300" y="1845998"/>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100" dirty="0">
                <a:solidFill>
                  <a:schemeClr val="tx1"/>
                </a:solidFill>
              </a:rPr>
              <a:t>Settu vatn í </a:t>
            </a:r>
            <a:r>
              <a:rPr lang="is-IS" sz="1100" dirty="0" smtClean="0">
                <a:solidFill>
                  <a:schemeClr val="tx1"/>
                </a:solidFill>
              </a:rPr>
              <a:t>pottinn</a:t>
            </a:r>
            <a:endParaRPr lang="en-US" sz="1100" dirty="0">
              <a:solidFill>
                <a:schemeClr val="tx1"/>
              </a:solidFill>
            </a:endParaRPr>
          </a:p>
        </p:txBody>
      </p:sp>
      <p:sp>
        <p:nvSpPr>
          <p:cNvPr id="30" name="Oval 29"/>
          <p:cNvSpPr/>
          <p:nvPr/>
        </p:nvSpPr>
        <p:spPr>
          <a:xfrm>
            <a:off x="5209272" y="3373247"/>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31" name="Oval 30"/>
          <p:cNvSpPr/>
          <p:nvPr/>
        </p:nvSpPr>
        <p:spPr>
          <a:xfrm>
            <a:off x="3317630" y="3368086"/>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100" dirty="0">
                <a:solidFill>
                  <a:schemeClr val="tx1"/>
                </a:solidFill>
              </a:rPr>
              <a:t>Hrísgrjónin eru</a:t>
            </a:r>
          </a:p>
          <a:p>
            <a:pPr algn="ctr"/>
            <a:r>
              <a:rPr lang="is-IS" sz="1100" dirty="0">
                <a:solidFill>
                  <a:schemeClr val="tx1"/>
                </a:solidFill>
              </a:rPr>
              <a:t>tilbúin þegar rofinn</a:t>
            </a:r>
          </a:p>
          <a:p>
            <a:pPr algn="ctr"/>
            <a:r>
              <a:rPr lang="is-IS" sz="1100" dirty="0">
                <a:solidFill>
                  <a:schemeClr val="tx1"/>
                </a:solidFill>
              </a:rPr>
              <a:t>smellur upp</a:t>
            </a:r>
          </a:p>
        </p:txBody>
      </p:sp>
      <p:sp>
        <p:nvSpPr>
          <p:cNvPr id="32" name="Oval 31"/>
          <p:cNvSpPr/>
          <p:nvPr/>
        </p:nvSpPr>
        <p:spPr>
          <a:xfrm>
            <a:off x="1355279" y="3368087"/>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100" dirty="0">
                <a:solidFill>
                  <a:schemeClr val="tx1"/>
                </a:solidFill>
              </a:rPr>
              <a:t>Settu í samband og ýttu á rofann</a:t>
            </a:r>
            <a:endParaRPr lang="en-US" sz="1100" dirty="0">
              <a:solidFill>
                <a:schemeClr val="tx1"/>
              </a:solidFill>
            </a:endParaRPr>
          </a:p>
        </p:txBody>
      </p:sp>
      <p:sp>
        <p:nvSpPr>
          <p:cNvPr id="33" name="Oval 32"/>
          <p:cNvSpPr/>
          <p:nvPr/>
        </p:nvSpPr>
        <p:spPr>
          <a:xfrm>
            <a:off x="6834875" y="1823730"/>
            <a:ext cx="1241612" cy="1113997"/>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100" dirty="0">
                <a:solidFill>
                  <a:schemeClr val="tx1"/>
                </a:solidFill>
              </a:rPr>
              <a:t>Þurrkaðu það sem </a:t>
            </a:r>
            <a:r>
              <a:rPr lang="is-IS" sz="1100" dirty="0" smtClean="0">
                <a:solidFill>
                  <a:schemeClr val="tx1"/>
                </a:solidFill>
              </a:rPr>
              <a:t>fer út fyrir</a:t>
            </a:r>
            <a:endParaRPr lang="en-US" sz="1100" dirty="0">
              <a:solidFill>
                <a:schemeClr val="tx1"/>
              </a:solidFill>
            </a:endParaRPr>
          </a:p>
        </p:txBody>
      </p:sp>
      <p:sp>
        <p:nvSpPr>
          <p:cNvPr id="39" name="Rectangle 38"/>
          <p:cNvSpPr/>
          <p:nvPr/>
        </p:nvSpPr>
        <p:spPr>
          <a:xfrm>
            <a:off x="2829563" y="4941972"/>
            <a:ext cx="1821883" cy="994323"/>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sz="1400" dirty="0">
                <a:solidFill>
                  <a:schemeClr val="tx1"/>
                </a:solidFill>
              </a:rPr>
              <a:t>Hrísgrjónin haldast heit í 10 </a:t>
            </a:r>
            <a:r>
              <a:rPr lang="is-IS" sz="1400" dirty="0" smtClean="0">
                <a:solidFill>
                  <a:schemeClr val="tx1"/>
                </a:solidFill>
              </a:rPr>
              <a:t>mínútur </a:t>
            </a:r>
            <a:r>
              <a:rPr lang="is-IS" sz="1400" dirty="0">
                <a:solidFill>
                  <a:schemeClr val="tx1"/>
                </a:solidFill>
              </a:rPr>
              <a:t>eftir að  smellur í rofanum</a:t>
            </a:r>
            <a:endParaRPr lang="en-US" sz="1400" dirty="0">
              <a:solidFill>
                <a:schemeClr val="tx1"/>
              </a:solidFill>
            </a:endParaRPr>
          </a:p>
        </p:txBody>
      </p:sp>
      <p:cxnSp>
        <p:nvCxnSpPr>
          <p:cNvPr id="44" name="Straight Arrow Connector 43"/>
          <p:cNvCxnSpPr/>
          <p:nvPr/>
        </p:nvCxnSpPr>
        <p:spPr>
          <a:xfrm flipH="1" flipV="1">
            <a:off x="7572333" y="2985714"/>
            <a:ext cx="355108" cy="8148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604661" y="3924932"/>
            <a:ext cx="48127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90533" y="3941131"/>
            <a:ext cx="47304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7192796" y="3717311"/>
            <a:ext cx="1114182" cy="931692"/>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sz="1400" dirty="0">
                <a:solidFill>
                  <a:schemeClr val="tx1"/>
                </a:solidFill>
              </a:rPr>
              <a:t>Settu innri pottinn aldrei á aðra</a:t>
            </a:r>
          </a:p>
          <a:p>
            <a:r>
              <a:rPr lang="is-IS" sz="1400" dirty="0">
                <a:solidFill>
                  <a:schemeClr val="tx1"/>
                </a:solidFill>
              </a:rPr>
              <a:t>hitaplötu</a:t>
            </a:r>
            <a:endParaRPr lang="en-US" sz="1400" dirty="0">
              <a:solidFill>
                <a:schemeClr val="tx1"/>
              </a:solidFill>
            </a:endParaRPr>
          </a:p>
        </p:txBody>
      </p:sp>
      <p:cxnSp>
        <p:nvCxnSpPr>
          <p:cNvPr id="63" name="Straight Arrow Connector 62"/>
          <p:cNvCxnSpPr/>
          <p:nvPr/>
        </p:nvCxnSpPr>
        <p:spPr>
          <a:xfrm>
            <a:off x="2696329" y="3930245"/>
            <a:ext cx="47304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Right Arrow 70"/>
          <p:cNvSpPr/>
          <p:nvPr/>
        </p:nvSpPr>
        <p:spPr>
          <a:xfrm>
            <a:off x="861096" y="4630749"/>
            <a:ext cx="1489765" cy="1313042"/>
          </a:xfrm>
          <a:prstGeom prst="right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400" dirty="0">
                <a:solidFill>
                  <a:schemeClr val="tx1"/>
                </a:solidFill>
              </a:rPr>
              <a:t>Fleiri atriði sem hafa áhrif </a:t>
            </a:r>
            <a:endParaRPr lang="en-US" sz="1400" dirty="0">
              <a:solidFill>
                <a:schemeClr val="tx1"/>
              </a:solidFill>
            </a:endParaRPr>
          </a:p>
        </p:txBody>
      </p:sp>
      <p:sp>
        <p:nvSpPr>
          <p:cNvPr id="34" name="Rectangle 33"/>
          <p:cNvSpPr/>
          <p:nvPr/>
        </p:nvSpPr>
        <p:spPr>
          <a:xfrm>
            <a:off x="5181600" y="3581400"/>
            <a:ext cx="1295400" cy="600164"/>
          </a:xfrm>
          <a:prstGeom prst="rect">
            <a:avLst/>
          </a:prstGeom>
        </p:spPr>
        <p:txBody>
          <a:bodyPr wrap="square">
            <a:spAutoFit/>
          </a:bodyPr>
          <a:lstStyle/>
          <a:p>
            <a:pPr algn="ctr"/>
            <a:r>
              <a:rPr lang="is-IS" sz="1100" dirty="0" smtClean="0"/>
              <a:t>Notaðu plastskeiðina</a:t>
            </a:r>
          </a:p>
          <a:p>
            <a:pPr algn="ctr"/>
            <a:r>
              <a:rPr lang="is-IS" sz="1100" dirty="0" smtClean="0"/>
              <a:t>til að skammta</a:t>
            </a:r>
            <a:endParaRPr lang="en-US"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0206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6781800" cy="943000"/>
          </a:xfrm>
        </p:spPr>
        <p:txBody>
          <a:bodyPr>
            <a:normAutofit/>
          </a:bodyPr>
          <a:lstStyle/>
          <a:p>
            <a:r>
              <a:rPr lang="is-IS" sz="4800" dirty="0" smtClean="0"/>
              <a:t>Hrísgrjónapottur</a:t>
            </a:r>
            <a:endParaRPr lang="en-US" sz="4800" dirty="0"/>
          </a:p>
        </p:txBody>
      </p:sp>
      <p:sp>
        <p:nvSpPr>
          <p:cNvPr id="3" name="Content Placeholder 2"/>
          <p:cNvSpPr>
            <a:spLocks noGrp="1"/>
          </p:cNvSpPr>
          <p:nvPr>
            <p:ph idx="1"/>
          </p:nvPr>
        </p:nvSpPr>
        <p:spPr>
          <a:xfrm>
            <a:off x="827584" y="1556792"/>
            <a:ext cx="7538590" cy="4464496"/>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is-IS" sz="2000" dirty="0" smtClean="0"/>
              <a:t>1. Mældu tilskilið magn af hrísgrjónum.</a:t>
            </a:r>
          </a:p>
          <a:p>
            <a:pPr marL="0" indent="0">
              <a:buNone/>
            </a:pPr>
            <a:r>
              <a:rPr lang="is-IS" sz="2000" dirty="0" smtClean="0"/>
              <a:t>2. Skolið hrísgrjónin en athugið að ekki má skola þau í pottinum </a:t>
            </a:r>
          </a:p>
          <a:p>
            <a:pPr marL="0" indent="0">
              <a:buNone/>
            </a:pPr>
            <a:r>
              <a:rPr lang="is-IS" sz="2000" dirty="0"/>
              <a:t> </a:t>
            </a:r>
            <a:r>
              <a:rPr lang="is-IS" sz="2000" dirty="0" smtClean="0"/>
              <a:t>   því yfirborðið getur rispast.     </a:t>
            </a:r>
          </a:p>
          <a:p>
            <a:pPr marL="0" indent="0">
              <a:buNone/>
            </a:pPr>
            <a:r>
              <a:rPr lang="is-IS" sz="2000" dirty="0" smtClean="0"/>
              <a:t>3. Setjið vatn samkvæmt mælieiningu yfir hrísgrjónin.</a:t>
            </a:r>
          </a:p>
          <a:p>
            <a:pPr marL="0" indent="0">
              <a:buNone/>
            </a:pPr>
            <a:r>
              <a:rPr lang="is-IS" sz="2000" dirty="0" smtClean="0"/>
              <a:t>4. Þurrkið það sem fer út fyrir til að virkja hitaplötuna undir pottinum.	</a:t>
            </a:r>
          </a:p>
          <a:p>
            <a:pPr marL="0" indent="0">
              <a:buNone/>
            </a:pPr>
            <a:r>
              <a:rPr lang="is-IS" sz="2000" dirty="0" smtClean="0"/>
              <a:t>5. Settu pottinn í samband og ýttu á rofann framan á pottinum.</a:t>
            </a:r>
          </a:p>
          <a:p>
            <a:pPr marL="0" indent="0">
              <a:buNone/>
            </a:pPr>
            <a:r>
              <a:rPr lang="is-IS" sz="2000" dirty="0" smtClean="0"/>
              <a:t>6. Þegar hrísgrjónin eru tilbúin smellur rofinn upp, hrísgrjónin</a:t>
            </a:r>
          </a:p>
          <a:p>
            <a:pPr marL="0" indent="0">
              <a:buNone/>
            </a:pPr>
            <a:r>
              <a:rPr lang="is-IS" sz="2000" dirty="0"/>
              <a:t> </a:t>
            </a:r>
            <a:r>
              <a:rPr lang="is-IS" sz="2000" dirty="0" smtClean="0"/>
              <a:t>   haldast heit í u.þ.b. 10 mínútur eftir að rofinn smellur upp.</a:t>
            </a:r>
          </a:p>
          <a:p>
            <a:pPr marL="0" indent="0">
              <a:buNone/>
            </a:pPr>
            <a:r>
              <a:rPr lang="is-IS" sz="2000" dirty="0" smtClean="0"/>
              <a:t>7. Notaðu plastskeiðina sem fylgir til að skammta hrísgrjónin.</a:t>
            </a:r>
          </a:p>
          <a:p>
            <a:pPr marL="0" indent="0">
              <a:buNone/>
            </a:pPr>
            <a:r>
              <a:rPr lang="is-IS" sz="2000" dirty="0"/>
              <a:t> </a:t>
            </a:r>
            <a:r>
              <a:rPr lang="is-IS" sz="2000" dirty="0" smtClean="0"/>
              <a:t>   Málmur getur skaðað yfirborð pottsins.</a:t>
            </a:r>
          </a:p>
          <a:p>
            <a:pPr marL="0" indent="0">
              <a:buNone/>
            </a:pPr>
            <a:endParaRPr lang="en-US" sz="1800" dirty="0"/>
          </a:p>
        </p:txBody>
      </p:sp>
      <p:sp>
        <p:nvSpPr>
          <p:cNvPr id="4" name="Footer Placeholder 3"/>
          <p:cNvSpPr>
            <a:spLocks noGrp="1"/>
          </p:cNvSpPr>
          <p:nvPr>
            <p:ph type="ftr" sz="quarter" idx="11"/>
          </p:nvPr>
        </p:nvSpPr>
        <p:spPr>
          <a:xfrm>
            <a:off x="708361" y="6237312"/>
            <a:ext cx="7496608"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7" name="Group 6"/>
          <p:cNvGrpSpPr/>
          <p:nvPr/>
        </p:nvGrpSpPr>
        <p:grpSpPr>
          <a:xfrm>
            <a:off x="6481133" y="5180105"/>
            <a:ext cx="1723836" cy="722018"/>
            <a:chOff x="6828153" y="3213542"/>
            <a:chExt cx="1454359" cy="755040"/>
          </a:xfrm>
        </p:grpSpPr>
        <p:sp>
          <p:nvSpPr>
            <p:cNvPr id="5" name="Line Callout 1 4"/>
            <p:cNvSpPr/>
            <p:nvPr/>
          </p:nvSpPr>
          <p:spPr>
            <a:xfrm>
              <a:off x="6828153" y="3213542"/>
              <a:ext cx="1454359" cy="720080"/>
            </a:xfrm>
            <a:prstGeom prst="borderCallout1">
              <a:avLst>
                <a:gd name="adj1" fmla="val -4323"/>
                <a:gd name="adj2" fmla="val 71240"/>
                <a:gd name="adj3" fmla="val -224015"/>
                <a:gd name="adj4" fmla="val 539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28153" y="3229918"/>
              <a:ext cx="1382351" cy="738664"/>
            </a:xfrm>
            <a:prstGeom prst="rect">
              <a:avLst/>
            </a:prstGeom>
            <a:noFill/>
          </p:spPr>
          <p:txBody>
            <a:bodyPr wrap="square" rtlCol="0">
              <a:spAutoFit/>
            </a:bodyPr>
            <a:lstStyle/>
            <a:p>
              <a:r>
                <a:rPr lang="is-IS" sz="1400" dirty="0" smtClean="0">
                  <a:solidFill>
                    <a:srgbClr val="FF0000"/>
                  </a:solidFill>
                </a:rPr>
                <a:t>Settu pottinn aldrei á annan hitagjafa</a:t>
              </a:r>
              <a:endParaRPr lang="en-US" sz="1400" dirty="0">
                <a:solidFill>
                  <a:srgbClr val="FF0000"/>
                </a:solidFill>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559099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30560" y="460648"/>
            <a:ext cx="6781800" cy="1600200"/>
          </a:xfrm>
        </p:spPr>
        <p:txBody>
          <a:bodyPr>
            <a:normAutofit fontScale="90000"/>
          </a:bodyPr>
          <a:lstStyle/>
          <a:p>
            <a:r>
              <a:rPr lang="is-IS" dirty="0" smtClean="0"/>
              <a:t>Verkefni</a:t>
            </a:r>
            <a:br>
              <a:rPr lang="is-IS" dirty="0" smtClean="0"/>
            </a:br>
            <a:r>
              <a:rPr lang="is-IS" dirty="0" smtClean="0"/>
              <a:t>-leiðbeiningar með tæki</a:t>
            </a:r>
            <a:endParaRPr lang="en-US" dirty="0"/>
          </a:p>
        </p:txBody>
      </p:sp>
      <p:sp>
        <p:nvSpPr>
          <p:cNvPr id="4" name="Footer Placeholder 3"/>
          <p:cNvSpPr>
            <a:spLocks noGrp="1"/>
          </p:cNvSpPr>
          <p:nvPr>
            <p:ph type="ftr" sz="quarter" idx="11"/>
          </p:nvPr>
        </p:nvSpPr>
        <p:spPr>
          <a:xfrm>
            <a:off x="755576" y="6243059"/>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3" name="TextBox 2"/>
          <p:cNvSpPr txBox="1"/>
          <p:nvPr/>
        </p:nvSpPr>
        <p:spPr>
          <a:xfrm>
            <a:off x="755576" y="2276872"/>
            <a:ext cx="7488832" cy="2308324"/>
          </a:xfrm>
          <a:prstGeom prst="rect">
            <a:avLst/>
          </a:prstGeom>
          <a:noFill/>
        </p:spPr>
        <p:txBody>
          <a:bodyPr wrap="square" rtlCol="0">
            <a:spAutoFit/>
          </a:bodyPr>
          <a:lstStyle/>
          <a:p>
            <a:r>
              <a:rPr lang="is-IS" sz="2400" dirty="0" smtClean="0"/>
              <a:t>1. Veldu þér tæki eða leikfang sem þú þekkir vel</a:t>
            </a:r>
          </a:p>
          <a:p>
            <a:r>
              <a:rPr lang="is-IS" sz="2400" dirty="0" smtClean="0"/>
              <a:t>2. Teiknaðu skýringarmynd</a:t>
            </a:r>
          </a:p>
          <a:p>
            <a:r>
              <a:rPr lang="is-IS" sz="2400" dirty="0" smtClean="0"/>
              <a:t>3. Lýstu því hvernig á að nota tækið, settu upp í beinagrind</a:t>
            </a:r>
          </a:p>
          <a:p>
            <a:r>
              <a:rPr lang="is-IS" sz="2400" dirty="0" smtClean="0"/>
              <a:t>4. Skrifaðu leiðbeiningarnar niður</a:t>
            </a:r>
          </a:p>
          <a:p>
            <a:endParaRPr lang="is-IS" sz="2400" dirty="0" smtClean="0"/>
          </a:p>
          <a:p>
            <a:endParaRPr lang="en-US" sz="2400" dirty="0"/>
          </a:p>
        </p:txBody>
      </p:sp>
      <p:sp>
        <p:nvSpPr>
          <p:cNvPr id="5" name="Rounded Rectangle 4"/>
          <p:cNvSpPr/>
          <p:nvPr/>
        </p:nvSpPr>
        <p:spPr>
          <a:xfrm>
            <a:off x="4788024" y="4585196"/>
            <a:ext cx="2880320" cy="1209181"/>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s-IS" dirty="0" smtClean="0">
                <a:solidFill>
                  <a:schemeClr val="tx1"/>
                </a:solidFill>
              </a:rPr>
              <a:t>Mundu !</a:t>
            </a:r>
          </a:p>
          <a:p>
            <a:pPr marL="285750" indent="-285750">
              <a:buFont typeface="Arial" pitchFamily="34" charset="0"/>
              <a:buChar char="•"/>
            </a:pPr>
            <a:r>
              <a:rPr lang="is-IS" dirty="0" smtClean="0">
                <a:solidFill>
                  <a:schemeClr val="tx1"/>
                </a:solidFill>
              </a:rPr>
              <a:t>Nútíð og röð </a:t>
            </a:r>
            <a:r>
              <a:rPr lang="is-IS" b="1" dirty="0" smtClean="0">
                <a:solidFill>
                  <a:schemeClr val="tx1"/>
                </a:solidFill>
              </a:rPr>
              <a:t>atburða</a:t>
            </a:r>
          </a:p>
          <a:p>
            <a:pPr marL="285750" indent="-285750">
              <a:buFont typeface="Arial" pitchFamily="34" charset="0"/>
              <a:buChar char="•"/>
            </a:pPr>
            <a:r>
              <a:rPr lang="is-IS" dirty="0" smtClean="0">
                <a:solidFill>
                  <a:schemeClr val="tx1"/>
                </a:solidFill>
              </a:rPr>
              <a:t>Notaðu boðhátt</a:t>
            </a:r>
            <a:endParaRPr lang="en-US"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91680" y="4039693"/>
            <a:ext cx="2009395" cy="1802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784883"/>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75656" y="1724254"/>
            <a:ext cx="5544616" cy="41711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3" name="Title 2"/>
          <p:cNvSpPr>
            <a:spLocks noGrp="1"/>
          </p:cNvSpPr>
          <p:nvPr>
            <p:ph type="title"/>
          </p:nvPr>
        </p:nvSpPr>
        <p:spPr>
          <a:xfrm>
            <a:off x="755576" y="522847"/>
            <a:ext cx="6781800" cy="870992"/>
          </a:xfrm>
        </p:spPr>
        <p:txBody>
          <a:bodyPr>
            <a:normAutofit fontScale="90000"/>
          </a:bodyPr>
          <a:lstStyle/>
          <a:p>
            <a:r>
              <a:rPr lang="is-IS" dirty="0" smtClean="0"/>
              <a:t>Ritunarrammi</a:t>
            </a:r>
            <a:endParaRPr lang="is-IS" dirty="0"/>
          </a:p>
        </p:txBody>
      </p:sp>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3779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708</TotalTime>
  <Words>937</Words>
  <Application>Microsoft Macintosh PowerPoint</Application>
  <PresentationFormat>On-screen Show (4:3)</PresentationFormat>
  <Paragraphs>105</Paragraphs>
  <Slides>10</Slides>
  <Notes>9</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NewsPrint</vt:lpstr>
      <vt:lpstr>Útskýringar</vt:lpstr>
      <vt:lpstr>Slide 2</vt:lpstr>
      <vt:lpstr>Slide 3</vt:lpstr>
      <vt:lpstr>Útskýringar</vt:lpstr>
      <vt:lpstr>Hrísgrjónapottur</vt:lpstr>
      <vt:lpstr>Slide 6</vt:lpstr>
      <vt:lpstr>Hrísgrjónapottur</vt:lpstr>
      <vt:lpstr>Verkefni -leiðbeiningar með tæki</vt:lpstr>
      <vt:lpstr>Ritunarrammi</vt:lpstr>
      <vt:lpstr>Slide 10</vt:lpstr>
    </vt:vector>
  </TitlesOfParts>
  <Company>UTM - Reykjavík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Útskýringar</dc:title>
  <dc:creator>user</dc:creator>
  <cp:lastModifiedBy>Umbrot</cp:lastModifiedBy>
  <cp:revision>46</cp:revision>
  <dcterms:created xsi:type="dcterms:W3CDTF">2011-10-25T09:08:23Z</dcterms:created>
  <dcterms:modified xsi:type="dcterms:W3CDTF">2011-10-25T09:18:17Z</dcterms:modified>
</cp:coreProperties>
</file>