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1"/>
  </p:notesMasterIdLst>
  <p:sldIdLst>
    <p:sldId id="256" r:id="rId2"/>
    <p:sldId id="264" r:id="rId3"/>
    <p:sldId id="265" r:id="rId4"/>
    <p:sldId id="260" r:id="rId5"/>
    <p:sldId id="257" r:id="rId6"/>
    <p:sldId id="262" r:id="rId7"/>
    <p:sldId id="263" r:id="rId8"/>
    <p:sldId id="267"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2383" autoAdjust="0"/>
  </p:normalViewPr>
  <p:slideViewPr>
    <p:cSldViewPr snapToGrid="0">
      <p:cViewPr>
        <p:scale>
          <a:sx n="150" d="100"/>
          <a:sy n="150" d="100"/>
        </p:scale>
        <p:origin x="-1152" y="-8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0BAA1-5422-48DC-BD28-5535B366D54D}" type="datetimeFigureOut">
              <a:rPr lang="en-US" smtClean="0"/>
              <a:pPr/>
              <a:t>10/25/11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24B44-0EB9-4528-869D-CB213A18FA3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400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latin typeface="+mn-lt"/>
              </a:rPr>
              <a:t>Í þessum hluta verður tekið</a:t>
            </a:r>
            <a:r>
              <a:rPr lang="is-IS" baseline="0" dirty="0" smtClean="0">
                <a:latin typeface="+mn-lt"/>
              </a:rPr>
              <a:t> dæmi um það hvernig hægt er að nota beinagrindurnar til að skrifa leikreglur.</a:t>
            </a:r>
            <a:endParaRPr lang="is-IS" dirty="0" smtClean="0">
              <a:latin typeface="+mn-lt"/>
            </a:endParaRPr>
          </a:p>
          <a:p>
            <a:endParaRPr lang="is-IS" dirty="0" smtClean="0"/>
          </a:p>
          <a:p>
            <a:endParaRPr lang="is-IS" dirty="0"/>
          </a:p>
        </p:txBody>
      </p:sp>
      <p:sp>
        <p:nvSpPr>
          <p:cNvPr id="4" name="Skyggnunúmersstaðgengill 3"/>
          <p:cNvSpPr>
            <a:spLocks noGrp="1"/>
          </p:cNvSpPr>
          <p:nvPr>
            <p:ph type="sldNum" sz="quarter" idx="10"/>
          </p:nvPr>
        </p:nvSpPr>
        <p:spPr/>
        <p:txBody>
          <a:bodyPr/>
          <a:lstStyle/>
          <a:p>
            <a:fld id="{C2324B44-0EB9-4528-869D-CB213A18FA31}"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615869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Þessi glæra</a:t>
            </a:r>
            <a:r>
              <a:rPr lang="is-IS" baseline="0" dirty="0" smtClean="0"/>
              <a:t> er blaðsíða úr bókinni og sýnir helstu útskýringatexta. Kennari getur valið eina eða fleiri gerðir til að vinna með nemendum sínum, allt eftir getu hópsins og einstaklinganna. Þó að aðeins sé valið að fjalla um leikreglur hér í þessum kafla getur kennari kynnt fyrir nemendum fleiri textagerðir en ætlað er að vinna með.</a:t>
            </a:r>
          </a:p>
          <a:p>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464071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Þetta er beinagrind fyrir útskýringar.</a:t>
            </a:r>
            <a:r>
              <a:rPr lang="is-IS" baseline="0" dirty="0" smtClean="0"/>
              <a:t> Beinagrind fyrir útskýringar er í ákveðinni tímaröð en utanaðkomandi þættir geta haft áhrif á framvinduna</a:t>
            </a:r>
            <a:r>
              <a:rPr lang="is-IS" baseline="0" smtClean="0"/>
              <a:t>. Gott er að nefna dæmi um t.d. Matador en þegar leikmaður lendir á spurningamerki þarf hann að draga spjald sem hefur áhrif á framvindu leiksins.  </a:t>
            </a:r>
          </a:p>
          <a:p>
            <a:r>
              <a:rPr lang="is-IS" smtClean="0"/>
              <a:t>  </a:t>
            </a:r>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079792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Þessi</a:t>
            </a:r>
            <a:r>
              <a:rPr lang="is-IS" baseline="0" dirty="0" smtClean="0"/>
              <a:t> glæra er k</a:t>
            </a:r>
            <a:r>
              <a:rPr lang="is-IS" dirty="0" smtClean="0"/>
              <a:t>veikja</a:t>
            </a:r>
            <a:r>
              <a:rPr lang="is-IS" baseline="0" dirty="0" smtClean="0"/>
              <a:t> að verkefni og sýnikennsla. Hér er tilvalið að kynna nýtt spil fyrir nemendum. Leyfa þeim að lesa leikreglur og prófa sig áfram.</a:t>
            </a:r>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406870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Á þessari </a:t>
            </a:r>
            <a:r>
              <a:rPr lang="is-IS" dirty="0" err="1" smtClean="0"/>
              <a:t>glæru</a:t>
            </a:r>
            <a:r>
              <a:rPr lang="is-IS" dirty="0" smtClean="0"/>
              <a:t> er beinagrind sem hægt er að nota til skipuleggja</a:t>
            </a:r>
            <a:r>
              <a:rPr lang="is-IS" baseline="0" dirty="0" smtClean="0"/>
              <a:t> gerð leikreglna. </a:t>
            </a:r>
            <a:r>
              <a:rPr lang="is-IS" dirty="0" smtClean="0"/>
              <a:t>Hér</a:t>
            </a:r>
            <a:r>
              <a:rPr lang="is-IS" baseline="0" dirty="0" smtClean="0"/>
              <a:t> er búið að færa inn helstu leikreglur. Í þríhyrningana er hægt að setja kynningu og leikslok en framvinda leiksins er skrifuð inn í hringina. Nemendum er bent á að nota nútíð.</a:t>
            </a:r>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271530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Í þessu verkefni eiga nemendur</a:t>
            </a:r>
            <a:r>
              <a:rPr lang="is-IS" baseline="0" dirty="0" smtClean="0"/>
              <a:t> að hanna leik. Þeir geta unnið í einstaklingslega, í pörum eða í hóp. Hægt er að vinna verkefnið með listgreinakennurum eða samþætta með öðrum námsgreinum. Nemendur geta líka byrjað á því að útbúa borðspil og farið því næst í gerð leikreglna. </a:t>
            </a:r>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7686530"/>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is-IS" dirty="0" smtClean="0"/>
              <a:t>Hér</a:t>
            </a:r>
            <a:r>
              <a:rPr lang="is-IS" baseline="0" dirty="0" smtClean="0"/>
              <a:t> er ritunarrammi sem hægt er að nota við gerð leikreglna. Nemendur þurfa að finna nafn á spilið, gera lista yfir það sem þarf, finna mynd við hæfi og búa til fyrirmæli. </a:t>
            </a:r>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5150615"/>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Ritunarrammi.</a:t>
            </a:r>
          </a:p>
          <a:p>
            <a:r>
              <a:rPr lang="is-IS" baseline="0" dirty="0" smtClean="0"/>
              <a:t>Hér getur kennari nýtt sér rammann til ritunar. Það er hægt að ljósrita hann fyrir nemendur eða hafa skjámyndina uppi á meðan nemendur vinna í verkefnabækur. Þetta er ennfremur tilvalið verkefni í tölvustofu.</a:t>
            </a:r>
          </a:p>
          <a:p>
            <a:r>
              <a:rPr lang="is-IS" baseline="0" dirty="0" smtClean="0"/>
              <a:t>Nemendur og kennari geta jafnframt samið leikreglur í sameiningu inn í rammann áður en nemendur glíma við það sjálfir.</a:t>
            </a:r>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515061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Sjálfsmat</a:t>
            </a:r>
            <a:r>
              <a:rPr lang="is-IS" baseline="0" dirty="0" smtClean="0"/>
              <a:t> nemenda. </a:t>
            </a:r>
          </a:p>
          <a:p>
            <a:endParaRPr lang="is-IS" baseline="0" dirty="0" smtClean="0"/>
          </a:p>
          <a:p>
            <a:r>
              <a:rPr lang="is-IS" baseline="0" dirty="0" smtClean="0"/>
              <a:t>Mikilvægt er að kennari fari yfir sjálfmatið með nemendum og kenni þeim að nota það strax í upphafi. Kennari getur svo nýtt sér það til að skoða þá þætti sem þarfnast hugsanlegra lagfæringa með nemendum.</a:t>
            </a:r>
          </a:p>
          <a:p>
            <a:endParaRPr lang="is-IS" baseline="0" dirty="0" smtClean="0"/>
          </a:p>
          <a:p>
            <a:r>
              <a:rPr lang="is-IS" baseline="0" dirty="0" smtClean="0"/>
              <a:t>Í hjálparbanka má finna önnur form sem hægt er að aðlaga að verkefnum.</a:t>
            </a:r>
            <a:endParaRPr lang="en-US" dirty="0"/>
          </a:p>
        </p:txBody>
      </p:sp>
      <p:sp>
        <p:nvSpPr>
          <p:cNvPr id="4" name="Slide Number Placeholder 3"/>
          <p:cNvSpPr>
            <a:spLocks noGrp="1"/>
          </p:cNvSpPr>
          <p:nvPr>
            <p:ph type="sldNum" sz="quarter" idx="10"/>
          </p:nvPr>
        </p:nvSpPr>
        <p:spPr/>
        <p:txBody>
          <a:bodyPr/>
          <a:lstStyle/>
          <a:p>
            <a:fld id="{C2324B44-0EB9-4528-869D-CB213A18FA31}"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426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5B013C-B682-4D11-9DCF-D3905A9F01A6}"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6" name="Slide Number Placeholder 5"/>
          <p:cNvSpPr>
            <a:spLocks noGrp="1"/>
          </p:cNvSpPr>
          <p:nvPr>
            <p:ph type="sldNum" sz="quarter" idx="12"/>
          </p:nvPr>
        </p:nvSpPr>
        <p:spPr/>
        <p:txBody>
          <a:bodyPr/>
          <a:lstStyle/>
          <a:p>
            <a:fld id="{D1F81F15-7412-4C13-BD02-3078E77FF78B}"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BEED8-FC16-4B44-B338-0921D49A54A2}"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6" name="Slide Number Placeholder 5"/>
          <p:cNvSpPr>
            <a:spLocks noGrp="1"/>
          </p:cNvSpPr>
          <p:nvPr>
            <p:ph type="sldNum" sz="quarter" idx="12"/>
          </p:nvPr>
        </p:nvSpPr>
        <p:spPr/>
        <p:txBody>
          <a:bodyPr/>
          <a:lstStyle/>
          <a:p>
            <a:fld id="{D1F81F15-7412-4C13-BD02-3078E77FF7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5DC2-E543-41D2-8173-FFF07C6EDCCE}"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6" name="Slide Number Placeholder 5"/>
          <p:cNvSpPr>
            <a:spLocks noGrp="1"/>
          </p:cNvSpPr>
          <p:nvPr>
            <p:ph type="sldNum" sz="quarter" idx="12"/>
          </p:nvPr>
        </p:nvSpPr>
        <p:spPr/>
        <p:txBody>
          <a:bodyPr/>
          <a:lstStyle/>
          <a:p>
            <a:fld id="{D1F81F15-7412-4C13-BD02-3078E77FF7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79D0A-C478-45FF-B1B9-8AC6142FAE42}"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6" name="Slide Number Placeholder 5"/>
          <p:cNvSpPr>
            <a:spLocks noGrp="1"/>
          </p:cNvSpPr>
          <p:nvPr>
            <p:ph type="sldNum" sz="quarter" idx="12"/>
          </p:nvPr>
        </p:nvSpPr>
        <p:spPr/>
        <p:txBody>
          <a:bodyPr/>
          <a:lstStyle/>
          <a:p>
            <a:fld id="{D1F81F15-7412-4C13-BD02-3078E77FF7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274D0-95A7-4B1E-B5F9-3C5E40B2B1B9}"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6" name="Slide Number Placeholder 5"/>
          <p:cNvSpPr>
            <a:spLocks noGrp="1"/>
          </p:cNvSpPr>
          <p:nvPr>
            <p:ph type="sldNum" sz="quarter" idx="12"/>
          </p:nvPr>
        </p:nvSpPr>
        <p:spPr/>
        <p:txBody>
          <a:bodyPr/>
          <a:lstStyle/>
          <a:p>
            <a:fld id="{D1F81F15-7412-4C13-BD02-3078E77FF78B}"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41435-ABB6-4ECC-AE5B-54CB85AFD1D4}"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7" name="Slide Number Placeholder 6"/>
          <p:cNvSpPr>
            <a:spLocks noGrp="1"/>
          </p:cNvSpPr>
          <p:nvPr>
            <p:ph type="sldNum" sz="quarter" idx="12"/>
          </p:nvPr>
        </p:nvSpPr>
        <p:spPr/>
        <p:txBody>
          <a:bodyPr/>
          <a:lstStyle/>
          <a:p>
            <a:fld id="{D1F81F15-7412-4C13-BD02-3078E77FF7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C92908-05EB-4C94-9A5C-A1648ADBDE5F}" type="datetime1">
              <a:rPr lang="en-US" smtClean="0"/>
              <a:pPr/>
              <a:t>10/25/11</a:t>
            </a:fld>
            <a:endParaRPr lang="en-US"/>
          </a:p>
        </p:txBody>
      </p:sp>
      <p:sp>
        <p:nvSpPr>
          <p:cNvPr id="8" name="Footer Placeholder 7"/>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9" name="Slide Number Placeholder 8"/>
          <p:cNvSpPr>
            <a:spLocks noGrp="1"/>
          </p:cNvSpPr>
          <p:nvPr>
            <p:ph type="sldNum" sz="quarter" idx="12"/>
          </p:nvPr>
        </p:nvSpPr>
        <p:spPr/>
        <p:txBody>
          <a:bodyPr/>
          <a:lstStyle/>
          <a:p>
            <a:fld id="{D1F81F15-7412-4C13-BD02-3078E77FF78B}"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CC2510-BEB2-4935-AB89-8788F9938C0A}" type="datetime1">
              <a:rPr lang="en-US" smtClean="0"/>
              <a:pPr/>
              <a:t>10/25/11</a:t>
            </a:fld>
            <a:endParaRPr lang="en-US"/>
          </a:p>
        </p:txBody>
      </p:sp>
      <p:sp>
        <p:nvSpPr>
          <p:cNvPr id="4" name="Footer Placeholder 3"/>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5" name="Slide Number Placeholder 4"/>
          <p:cNvSpPr>
            <a:spLocks noGrp="1"/>
          </p:cNvSpPr>
          <p:nvPr>
            <p:ph type="sldNum" sz="quarter" idx="12"/>
          </p:nvPr>
        </p:nvSpPr>
        <p:spPr/>
        <p:txBody>
          <a:bodyPr/>
          <a:lstStyle/>
          <a:p>
            <a:fld id="{D1F81F15-7412-4C13-BD02-3078E77FF7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FCA52-01D1-4827-8EED-98A44B4B6D61}" type="datetime1">
              <a:rPr lang="en-US" smtClean="0"/>
              <a:pPr/>
              <a:t>10/25/11</a:t>
            </a:fld>
            <a:endParaRPr lang="en-US"/>
          </a:p>
        </p:txBody>
      </p:sp>
      <p:sp>
        <p:nvSpPr>
          <p:cNvPr id="3" name="Footer Placeholder 2"/>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4" name="Slide Number Placeholder 3"/>
          <p:cNvSpPr>
            <a:spLocks noGrp="1"/>
          </p:cNvSpPr>
          <p:nvPr>
            <p:ph type="sldNum" sz="quarter" idx="12"/>
          </p:nvPr>
        </p:nvSpPr>
        <p:spPr/>
        <p:txBody>
          <a:bodyPr/>
          <a:lstStyle/>
          <a:p>
            <a:fld id="{D1F81F15-7412-4C13-BD02-3078E77FF7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B7013-362A-4350-A04F-8030607F879D}"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7" name="Slide Number Placeholder 6"/>
          <p:cNvSpPr>
            <a:spLocks noGrp="1"/>
          </p:cNvSpPr>
          <p:nvPr>
            <p:ph type="sldNum" sz="quarter" idx="12"/>
          </p:nvPr>
        </p:nvSpPr>
        <p:spPr/>
        <p:txBody>
          <a:bodyPr/>
          <a:lstStyle/>
          <a:p>
            <a:fld id="{D1F81F15-7412-4C13-BD02-3078E77FF78B}"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59B09-413D-41F3-A9F7-C611607FA285}"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Útskýringar  © Hrefna Birna Björnsdóttir og Sigríður Nanna Heimisdóttir © Námsgagnastofnun 2011 - 09935</a:t>
            </a:r>
            <a:endParaRPr lang="en-US"/>
          </a:p>
        </p:txBody>
      </p:sp>
      <p:sp>
        <p:nvSpPr>
          <p:cNvPr id="7" name="Slide Number Placeholder 6"/>
          <p:cNvSpPr>
            <a:spLocks noGrp="1"/>
          </p:cNvSpPr>
          <p:nvPr>
            <p:ph type="sldNum" sz="quarter" idx="12"/>
          </p:nvPr>
        </p:nvSpPr>
        <p:spPr/>
        <p:txBody>
          <a:bodyPr/>
          <a:lstStyle/>
          <a:p>
            <a:fld id="{D1F81F15-7412-4C13-BD02-3078E77FF7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4E3E4B8-7588-4438-B14A-49059A98CEBC}" type="datetime1">
              <a:rPr lang="en-US" smtClean="0"/>
              <a:pPr/>
              <a:t>10/25/11</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smtClean="0"/>
              <a:t>Beinagrindur kennsluleiðbeiningar- Útskýringar  © Hrefna Birna Björnsdóttir og Sigríður Nanna Heimisdóttir © Námsgagnastofnun 2011 - 09935</a:t>
            </a: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1F81F15-7412-4C13-BD02-3078E77FF78B}"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2208" y="1052736"/>
            <a:ext cx="5328592" cy="1151384"/>
          </a:xfrm>
        </p:spPr>
        <p:txBody>
          <a:bodyPr/>
          <a:lstStyle/>
          <a:p>
            <a:r>
              <a:rPr lang="is-IS" sz="7200" dirty="0" smtClean="0">
                <a:effectLst>
                  <a:glow rad="101600">
                    <a:schemeClr val="accent3">
                      <a:satMod val="175000"/>
                      <a:alpha val="40000"/>
                    </a:schemeClr>
                  </a:glow>
                  <a:outerShdw blurRad="50800" dist="38100" dir="10800000" algn="r" rotWithShape="0">
                    <a:prstClr val="black">
                      <a:alpha val="40000"/>
                    </a:prstClr>
                  </a:outerShdw>
                </a:effectLst>
              </a:rPr>
              <a:t>Útskýringar</a:t>
            </a:r>
            <a:endParaRPr lang="en-US" sz="7200" dirty="0">
              <a:effectLst>
                <a:glow rad="101600">
                  <a:schemeClr val="accent3">
                    <a:satMod val="175000"/>
                    <a:alpha val="40000"/>
                  </a:schemeClr>
                </a:glow>
                <a:outerShdw blurRad="50800" dist="38100" dir="10800000" algn="r" rotWithShape="0">
                  <a:prstClr val="black">
                    <a:alpha val="40000"/>
                  </a:prstClr>
                </a:outerShdw>
              </a:effectLst>
            </a:endParaRPr>
          </a:p>
        </p:txBody>
      </p:sp>
      <p:sp>
        <p:nvSpPr>
          <p:cNvPr id="3" name="Subtitle 2"/>
          <p:cNvSpPr>
            <a:spLocks noGrp="1"/>
          </p:cNvSpPr>
          <p:nvPr>
            <p:ph type="subTitle" idx="1"/>
          </p:nvPr>
        </p:nvSpPr>
        <p:spPr>
          <a:xfrm>
            <a:off x="838200" y="4157836"/>
            <a:ext cx="6758136" cy="990600"/>
          </a:xfrm>
        </p:spPr>
        <p:txBody>
          <a:bodyPr>
            <a:normAutofit/>
          </a:bodyPr>
          <a:lstStyle/>
          <a:p>
            <a:r>
              <a:rPr lang="is-IS" sz="3200" dirty="0" smtClean="0"/>
              <a:t>Leikreglur – spil</a:t>
            </a:r>
            <a:endParaRPr lang="en-US" sz="3200" dirty="0"/>
          </a:p>
        </p:txBody>
      </p:sp>
      <p:pic>
        <p:nvPicPr>
          <p:cNvPr id="1026" name="Picture 2" descr="http://www.tsttoys.com/catalog/images/images_big/carpet-ludo-men.jp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724128" y="3629811"/>
            <a:ext cx="2520281" cy="20162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4" name="Footer Placeholder 3"/>
          <p:cNvSpPr>
            <a:spLocks noGrp="1"/>
          </p:cNvSpPr>
          <p:nvPr>
            <p:ph type="ftr" sz="quarter" idx="11"/>
          </p:nvPr>
        </p:nvSpPr>
        <p:spPr>
          <a:xfrm>
            <a:off x="761999" y="6208776"/>
            <a:ext cx="7482410"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7940532"/>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14599" y="908720"/>
            <a:ext cx="7314802" cy="48965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208776"/>
            <a:ext cx="7614346"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8222457"/>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408267" y="581025"/>
            <a:ext cx="4179958" cy="5422158"/>
          </a:xfrm>
          <a:prstGeom prst="rect">
            <a:avLst/>
          </a:prstGeom>
          <a:noFill/>
          <a:ln w="9525">
            <a:solidFill>
              <a:schemeClr val="tx1"/>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164763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3828593" cy="891958"/>
          </a:xfrm>
        </p:spPr>
        <p:txBody>
          <a:bodyPr>
            <a:normAutofit fontScale="90000"/>
          </a:bodyPr>
          <a:lstStyle/>
          <a:p>
            <a:r>
              <a:rPr lang="is-IS" dirty="0" smtClean="0"/>
              <a:t>Slönguspilið</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56200835"/>
              </p:ext>
            </p:extLst>
          </p:nvPr>
        </p:nvGraphicFramePr>
        <p:xfrm>
          <a:off x="899592" y="1556008"/>
          <a:ext cx="3168352" cy="1005840"/>
        </p:xfrm>
        <a:graphic>
          <a:graphicData uri="http://schemas.openxmlformats.org/drawingml/2006/table">
            <a:tbl>
              <a:tblPr/>
              <a:tblGrid>
                <a:gridCol w="1584176"/>
                <a:gridCol w="1584176"/>
              </a:tblGrid>
              <a:tr h="318971">
                <a:tc>
                  <a:txBody>
                    <a:bodyPr/>
                    <a:lstStyle/>
                    <a:p>
                      <a:pPr algn="l"/>
                      <a:r>
                        <a:rPr lang="is-IS" sz="1600" noProof="0" dirty="0" smtClean="0">
                          <a:effectLst/>
                        </a:rPr>
                        <a:t>Leikmenn</a:t>
                      </a:r>
                      <a:endParaRPr lang="is-IS" sz="1600" noProof="0" dirty="0">
                        <a:effectLst/>
                      </a:endParaRPr>
                    </a:p>
                  </a:txBody>
                  <a:tcPr anchor="ctr">
                    <a:lnL>
                      <a:noFill/>
                    </a:lnL>
                    <a:lnR>
                      <a:noFill/>
                    </a:lnR>
                    <a:lnT>
                      <a:noFill/>
                    </a:lnT>
                    <a:lnB>
                      <a:noFill/>
                    </a:lnB>
                  </a:tcPr>
                </a:tc>
                <a:tc>
                  <a:txBody>
                    <a:bodyPr/>
                    <a:lstStyle/>
                    <a:p>
                      <a:r>
                        <a:rPr lang="is-IS" sz="1600" noProof="0" dirty="0" smtClean="0"/>
                        <a:t>2+</a:t>
                      </a:r>
                      <a:endParaRPr lang="is-IS" sz="1600" noProof="0" dirty="0"/>
                    </a:p>
                  </a:txBody>
                  <a:tcPr anchor="ctr">
                    <a:lnL>
                      <a:noFill/>
                    </a:lnL>
                    <a:lnR>
                      <a:noFill/>
                    </a:lnR>
                    <a:lnT>
                      <a:noFill/>
                    </a:lnT>
                    <a:lnB>
                      <a:noFill/>
                    </a:lnB>
                  </a:tcPr>
                </a:tc>
              </a:tr>
              <a:tr h="318971">
                <a:tc>
                  <a:txBody>
                    <a:bodyPr/>
                    <a:lstStyle/>
                    <a:p>
                      <a:pPr algn="l"/>
                      <a:r>
                        <a:rPr lang="is-IS" sz="1600" noProof="0" smtClean="0">
                          <a:effectLst/>
                        </a:rPr>
                        <a:t>Aldur</a:t>
                      </a:r>
                      <a:endParaRPr lang="is-IS" sz="1600" noProof="0">
                        <a:effectLst/>
                      </a:endParaRPr>
                    </a:p>
                  </a:txBody>
                  <a:tcPr anchor="ctr">
                    <a:lnL>
                      <a:noFill/>
                    </a:lnL>
                    <a:lnR>
                      <a:noFill/>
                    </a:lnR>
                    <a:lnT>
                      <a:noFill/>
                    </a:lnT>
                    <a:lnB>
                      <a:noFill/>
                    </a:lnB>
                  </a:tcPr>
                </a:tc>
                <a:tc>
                  <a:txBody>
                    <a:bodyPr/>
                    <a:lstStyle/>
                    <a:p>
                      <a:r>
                        <a:rPr lang="is-IS" sz="1600" noProof="0" smtClean="0"/>
                        <a:t>3+</a:t>
                      </a:r>
                      <a:endParaRPr lang="is-IS" sz="1600" noProof="0"/>
                    </a:p>
                  </a:txBody>
                  <a:tcPr anchor="ctr">
                    <a:lnL>
                      <a:noFill/>
                    </a:lnL>
                    <a:lnR>
                      <a:noFill/>
                    </a:lnR>
                    <a:lnT>
                      <a:noFill/>
                    </a:lnT>
                    <a:lnB>
                      <a:noFill/>
                    </a:lnB>
                  </a:tcPr>
                </a:tc>
              </a:tr>
              <a:tr h="318971">
                <a:tc>
                  <a:txBody>
                    <a:bodyPr/>
                    <a:lstStyle/>
                    <a:p>
                      <a:pPr algn="l"/>
                      <a:r>
                        <a:rPr lang="is-IS" sz="1600" noProof="0" smtClean="0">
                          <a:effectLst/>
                        </a:rPr>
                        <a:t>Leiktími</a:t>
                      </a:r>
                      <a:endParaRPr lang="is-IS" sz="1600" noProof="0">
                        <a:effectLst/>
                      </a:endParaRPr>
                    </a:p>
                  </a:txBody>
                  <a:tcPr anchor="ctr">
                    <a:lnL>
                      <a:noFill/>
                    </a:lnL>
                    <a:lnR>
                      <a:noFill/>
                    </a:lnR>
                    <a:lnT>
                      <a:noFill/>
                    </a:lnT>
                    <a:lnB>
                      <a:noFill/>
                    </a:lnB>
                  </a:tcPr>
                </a:tc>
                <a:tc>
                  <a:txBody>
                    <a:bodyPr/>
                    <a:lstStyle/>
                    <a:p>
                      <a:r>
                        <a:rPr lang="is-IS" sz="1600" noProof="0" dirty="0" smtClean="0"/>
                        <a:t>15</a:t>
                      </a:r>
                      <a:r>
                        <a:rPr lang="is-IS" sz="1600" dirty="0" smtClean="0"/>
                        <a:t>–</a:t>
                      </a:r>
                      <a:r>
                        <a:rPr lang="is-IS" sz="1600" noProof="0" dirty="0" smtClean="0"/>
                        <a:t>45 mínútur</a:t>
                      </a:r>
                      <a:endParaRPr lang="is-IS" sz="1600" noProof="0" dirty="0"/>
                    </a:p>
                  </a:txBody>
                  <a:tcPr anchor="ctr">
                    <a:lnL>
                      <a:noFill/>
                    </a:lnL>
                    <a:lnR>
                      <a:noFill/>
                    </a:lnR>
                    <a:lnT>
                      <a:noFill/>
                    </a:lnT>
                    <a:lnB>
                      <a:noFill/>
                    </a:lnB>
                  </a:tcPr>
                </a:tc>
              </a:tr>
            </a:tbl>
          </a:graphicData>
        </a:graphic>
      </p:graphicFrame>
      <p:pic>
        <p:nvPicPr>
          <p:cNvPr id="1029" name="Picture 5"/>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418042" y="980728"/>
            <a:ext cx="1800200" cy="180543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7" name="TextBox 6"/>
          <p:cNvSpPr txBox="1"/>
          <p:nvPr/>
        </p:nvSpPr>
        <p:spPr>
          <a:xfrm>
            <a:off x="886204" y="3212976"/>
            <a:ext cx="7344816" cy="2862322"/>
          </a:xfrm>
          <a:prstGeom prst="rect">
            <a:avLst/>
          </a:prstGeom>
          <a:noFill/>
        </p:spPr>
        <p:txBody>
          <a:bodyPr wrap="square" rtlCol="0">
            <a:spAutoFit/>
          </a:bodyPr>
          <a:lstStyle/>
          <a:p>
            <a:r>
              <a:rPr lang="is-IS" dirty="0" smtClean="0"/>
              <a:t>Innihald: leikborð, lituð peð, teningur</a:t>
            </a:r>
          </a:p>
          <a:p>
            <a:endParaRPr lang="is-IS" dirty="0" smtClean="0"/>
          </a:p>
          <a:p>
            <a:r>
              <a:rPr lang="is-IS" dirty="0" smtClean="0"/>
              <a:t>1. Markmið leiksins er að vera fyrstur til að ferðast frá reit 1 að reit 100</a:t>
            </a:r>
          </a:p>
          <a:p>
            <a:r>
              <a:rPr lang="is-IS" dirty="0" smtClean="0"/>
              <a:t>2. Leikmenn kasta teningi og sá sem fær hæstu töluna byrjar</a:t>
            </a:r>
          </a:p>
          <a:p>
            <a:r>
              <a:rPr lang="is-IS" dirty="0"/>
              <a:t>3</a:t>
            </a:r>
            <a:r>
              <a:rPr lang="is-IS" dirty="0" smtClean="0"/>
              <a:t>. Leikmaður þarf að fá 6 á teninginn til að geta byrjað</a:t>
            </a:r>
          </a:p>
          <a:p>
            <a:pPr marL="285750" indent="-285750">
              <a:buFont typeface="Arial" pitchFamily="34" charset="0"/>
              <a:buChar char="•"/>
            </a:pPr>
            <a:r>
              <a:rPr lang="is-IS" dirty="0" smtClean="0"/>
              <a:t>Ef peð lendir á slönguhaus fer fer peðið til baka á reitinn þar sem halinn er</a:t>
            </a:r>
          </a:p>
          <a:p>
            <a:pPr marL="285750" indent="-285750">
              <a:buFont typeface="Arial" pitchFamily="34" charset="0"/>
              <a:buChar char="•"/>
            </a:pPr>
            <a:r>
              <a:rPr lang="is-IS" dirty="0" smtClean="0"/>
              <a:t>Ef peð lendir á reit neðst í stiga fer peð upp stigann</a:t>
            </a:r>
          </a:p>
          <a:p>
            <a:r>
              <a:rPr lang="is-IS" dirty="0" smtClean="0"/>
              <a:t>4. Sá leikmaður sem er fyrstu að komast á reit 100 vinnur. Það þarf að lenda</a:t>
            </a:r>
            <a:r>
              <a:rPr lang="is-IS" dirty="0" smtClean="0"/>
              <a:t>  </a:t>
            </a:r>
            <a:br>
              <a:rPr lang="is-IS" dirty="0" smtClean="0"/>
            </a:br>
            <a:r>
              <a:rPr lang="is-IS" dirty="0" smtClean="0"/>
              <a:t>    nákvæmlega </a:t>
            </a:r>
            <a:r>
              <a:rPr lang="is-IS" dirty="0" smtClean="0"/>
              <a:t>á reitnum</a:t>
            </a:r>
          </a:p>
          <a:p>
            <a:endParaRPr lang="en-US" dirty="0"/>
          </a:p>
        </p:txBody>
      </p:sp>
      <p:sp>
        <p:nvSpPr>
          <p:cNvPr id="3" name="Footer Placeholder 2"/>
          <p:cNvSpPr>
            <a:spLocks noGrp="1"/>
          </p:cNvSpPr>
          <p:nvPr>
            <p:ph type="ftr" sz="quarter" idx="11"/>
          </p:nvPr>
        </p:nvSpPr>
        <p:spPr>
          <a:xfrm>
            <a:off x="761999" y="6208776"/>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
        <p:nvSpPr>
          <p:cNvPr id="4" name="Rectangle 3"/>
          <p:cNvSpPr/>
          <p:nvPr/>
        </p:nvSpPr>
        <p:spPr>
          <a:xfrm>
            <a:off x="867813" y="2696411"/>
            <a:ext cx="3018775" cy="369332"/>
          </a:xfrm>
          <a:prstGeom prst="rect">
            <a:avLst/>
          </a:prstGeom>
        </p:spPr>
        <p:txBody>
          <a:bodyPr wrap="none">
            <a:spAutoFit/>
          </a:bodyPr>
          <a:lstStyle/>
          <a:p>
            <a:r>
              <a:rPr lang="is-IS" dirty="0"/>
              <a:t>Leikmenn þurfa að kunna telja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4205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91190" y="188640"/>
            <a:ext cx="3891825" cy="1143000"/>
          </a:xfrm>
        </p:spPr>
        <p:txBody>
          <a:bodyPr/>
          <a:lstStyle/>
          <a:p>
            <a:r>
              <a:rPr lang="is-IS" dirty="0" smtClean="0"/>
              <a:t>Útskýringar</a:t>
            </a:r>
            <a:endParaRPr lang="en-US" dirty="0"/>
          </a:p>
        </p:txBody>
      </p:sp>
      <p:cxnSp>
        <p:nvCxnSpPr>
          <p:cNvPr id="20" name="Straight Arrow Connector 19"/>
          <p:cNvCxnSpPr/>
          <p:nvPr/>
        </p:nvCxnSpPr>
        <p:spPr>
          <a:xfrm>
            <a:off x="4509229" y="3907238"/>
            <a:ext cx="170471" cy="84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940189" y="548680"/>
            <a:ext cx="3185381" cy="646331"/>
          </a:xfrm>
          <a:prstGeom prst="rect">
            <a:avLst/>
          </a:prstGeom>
          <a:noFill/>
        </p:spPr>
        <p:txBody>
          <a:bodyPr wrap="square" rtlCol="0">
            <a:spAutoFit/>
          </a:bodyPr>
          <a:lstStyle/>
          <a:p>
            <a:r>
              <a:rPr lang="is-IS" dirty="0" smtClean="0"/>
              <a:t>Segja hvernig eða hvers vegna eitthvað gerist</a:t>
            </a:r>
            <a:endParaRPr lang="en-US" dirty="0"/>
          </a:p>
        </p:txBody>
      </p:sp>
      <p:sp>
        <p:nvSpPr>
          <p:cNvPr id="47" name="Oval 46"/>
          <p:cNvSpPr/>
          <p:nvPr/>
        </p:nvSpPr>
        <p:spPr>
          <a:xfrm>
            <a:off x="968438" y="5044482"/>
            <a:ext cx="1955278" cy="9850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Útskýringar eru í nútíð</a:t>
            </a:r>
            <a:endParaRPr lang="en-US" dirty="0">
              <a:solidFill>
                <a:schemeClr val="tx1"/>
              </a:solidFill>
            </a:endParaRPr>
          </a:p>
        </p:txBody>
      </p:sp>
      <p:sp>
        <p:nvSpPr>
          <p:cNvPr id="3" name="Footer Placeholder 2"/>
          <p:cNvSpPr>
            <a:spLocks noGrp="1"/>
          </p:cNvSpPr>
          <p:nvPr>
            <p:ph type="ftr" sz="quarter" idx="11"/>
          </p:nvPr>
        </p:nvSpPr>
        <p:spPr>
          <a:xfrm>
            <a:off x="761999" y="6208776"/>
            <a:ext cx="7482409"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grpSp>
        <p:nvGrpSpPr>
          <p:cNvPr id="41" name="Group 40"/>
          <p:cNvGrpSpPr/>
          <p:nvPr/>
        </p:nvGrpSpPr>
        <p:grpSpPr>
          <a:xfrm>
            <a:off x="535849" y="1529314"/>
            <a:ext cx="7979248" cy="4305549"/>
            <a:chOff x="368694" y="1545621"/>
            <a:chExt cx="7979248" cy="4305549"/>
          </a:xfrm>
        </p:grpSpPr>
        <p:sp>
          <p:nvSpPr>
            <p:cNvPr id="4" name="Isosceles Triangle 3"/>
            <p:cNvSpPr/>
            <p:nvPr/>
          </p:nvSpPr>
          <p:spPr>
            <a:xfrm rot="7129307">
              <a:off x="451536" y="1660991"/>
              <a:ext cx="1606552" cy="1375811"/>
            </a:xfrm>
            <a:prstGeom prst="triangle">
              <a:avLst>
                <a:gd name="adj" fmla="val 382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p:cNvCxnSpPr/>
            <p:nvPr/>
          </p:nvCxnSpPr>
          <p:spPr>
            <a:xfrm>
              <a:off x="2002651" y="2547256"/>
              <a:ext cx="148068" cy="1073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107852" y="4784770"/>
              <a:ext cx="272605" cy="148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138040" y="3259823"/>
              <a:ext cx="186685" cy="124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34" idx="0"/>
            </p:cNvCxnSpPr>
            <p:nvPr/>
          </p:nvCxnSpPr>
          <p:spPr>
            <a:xfrm flipV="1">
              <a:off x="4231624" y="4784770"/>
              <a:ext cx="650422" cy="31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889096" y="3175629"/>
              <a:ext cx="710119" cy="369343"/>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68694" y="1806295"/>
              <a:ext cx="1443140" cy="738664"/>
            </a:xfrm>
            <a:prstGeom prst="rect">
              <a:avLst/>
            </a:prstGeom>
            <a:noFill/>
          </p:spPr>
          <p:txBody>
            <a:bodyPr wrap="square" rtlCol="0">
              <a:spAutoFit/>
            </a:bodyPr>
            <a:lstStyle/>
            <a:p>
              <a:pPr algn="ctr"/>
              <a:r>
                <a:rPr lang="is-IS" sz="1400" dirty="0" smtClean="0"/>
                <a:t>Kynning </a:t>
              </a:r>
            </a:p>
            <a:p>
              <a:pPr algn="ctr"/>
              <a:r>
                <a:rPr lang="is-IS" sz="1400" dirty="0" smtClean="0"/>
                <a:t>á leiknum Innihald</a:t>
              </a:r>
              <a:endParaRPr lang="en-US" sz="1400" dirty="0"/>
            </a:p>
          </p:txBody>
        </p:sp>
        <p:grpSp>
          <p:nvGrpSpPr>
            <p:cNvPr id="27" name="Group 26"/>
            <p:cNvGrpSpPr/>
            <p:nvPr/>
          </p:nvGrpSpPr>
          <p:grpSpPr>
            <a:xfrm>
              <a:off x="6522794" y="4698334"/>
              <a:ext cx="1825148" cy="1152836"/>
              <a:chOff x="6731052" y="4781024"/>
              <a:chExt cx="1825148" cy="1152836"/>
            </a:xfrm>
          </p:grpSpPr>
          <p:sp>
            <p:nvSpPr>
              <p:cNvPr id="8" name="Isosceles Triangle 7"/>
              <p:cNvSpPr/>
              <p:nvPr/>
            </p:nvSpPr>
            <p:spPr>
              <a:xfrm rot="17717801">
                <a:off x="6711160" y="4800916"/>
                <a:ext cx="1152836" cy="111305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972024" y="5077357"/>
                <a:ext cx="1584176" cy="369332"/>
              </a:xfrm>
              <a:prstGeom prst="rect">
                <a:avLst/>
              </a:prstGeom>
              <a:noFill/>
            </p:spPr>
            <p:txBody>
              <a:bodyPr wrap="square" rtlCol="0">
                <a:spAutoFit/>
              </a:bodyPr>
              <a:lstStyle/>
              <a:p>
                <a:r>
                  <a:rPr lang="is-IS" dirty="0" smtClean="0"/>
                  <a:t>Leikslok</a:t>
                </a:r>
                <a:endParaRPr lang="en-US" dirty="0"/>
              </a:p>
            </p:txBody>
          </p:sp>
        </p:grpSp>
        <p:sp>
          <p:nvSpPr>
            <p:cNvPr id="34" name="TextBox 33"/>
            <p:cNvSpPr txBox="1"/>
            <p:nvPr/>
          </p:nvSpPr>
          <p:spPr>
            <a:xfrm>
              <a:off x="3502001" y="5099117"/>
              <a:ext cx="1459246" cy="523220"/>
            </a:xfrm>
            <a:prstGeom prst="rect">
              <a:avLst/>
            </a:prstGeom>
            <a:noFill/>
          </p:spPr>
          <p:txBody>
            <a:bodyPr wrap="none" rtlCol="0">
              <a:spAutoFit/>
            </a:bodyPr>
            <a:lstStyle/>
            <a:p>
              <a:r>
                <a:rPr lang="is-IS" sz="1400" dirty="0" smtClean="0"/>
                <a:t>Hvað gerist þegar</a:t>
              </a:r>
            </a:p>
            <a:p>
              <a:r>
                <a:rPr lang="is-IS" sz="1400" dirty="0"/>
                <a:t>p</a:t>
              </a:r>
              <a:r>
                <a:rPr lang="is-IS" sz="1400" dirty="0" smtClean="0"/>
                <a:t>eð lendir á stiga</a:t>
              </a:r>
              <a:endParaRPr lang="en-US" sz="1400" dirty="0"/>
            </a:p>
          </p:txBody>
        </p:sp>
        <p:sp>
          <p:nvSpPr>
            <p:cNvPr id="37" name="TextBox 36"/>
            <p:cNvSpPr txBox="1"/>
            <p:nvPr/>
          </p:nvSpPr>
          <p:spPr>
            <a:xfrm>
              <a:off x="6599215" y="2800181"/>
              <a:ext cx="1576072" cy="523220"/>
            </a:xfrm>
            <a:prstGeom prst="rect">
              <a:avLst/>
            </a:prstGeom>
            <a:noFill/>
          </p:spPr>
          <p:txBody>
            <a:bodyPr wrap="none" rtlCol="0">
              <a:spAutoFit/>
            </a:bodyPr>
            <a:lstStyle/>
            <a:p>
              <a:r>
                <a:rPr lang="is-IS" sz="1400" dirty="0" smtClean="0"/>
                <a:t>Hvað gerist þegar </a:t>
              </a:r>
            </a:p>
            <a:p>
              <a:r>
                <a:rPr lang="is-IS" sz="1400" dirty="0" smtClean="0"/>
                <a:t>peð lendir á slöngu</a:t>
              </a:r>
              <a:endParaRPr lang="en-US" sz="1400" dirty="0"/>
            </a:p>
          </p:txBody>
        </p:sp>
        <p:grpSp>
          <p:nvGrpSpPr>
            <p:cNvPr id="14" name="Group 13"/>
            <p:cNvGrpSpPr/>
            <p:nvPr/>
          </p:nvGrpSpPr>
          <p:grpSpPr>
            <a:xfrm>
              <a:off x="2194983" y="2600907"/>
              <a:ext cx="990662" cy="910340"/>
              <a:chOff x="2194983" y="2600907"/>
              <a:chExt cx="990662" cy="910340"/>
            </a:xfrm>
          </p:grpSpPr>
          <p:sp>
            <p:nvSpPr>
              <p:cNvPr id="16" name="Oval 15"/>
              <p:cNvSpPr/>
              <p:nvPr/>
            </p:nvSpPr>
            <p:spPr>
              <a:xfrm>
                <a:off x="2194984" y="2600907"/>
                <a:ext cx="943056" cy="9103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8" name="TextBox 37"/>
              <p:cNvSpPr txBox="1"/>
              <p:nvPr/>
            </p:nvSpPr>
            <p:spPr>
              <a:xfrm>
                <a:off x="2194983" y="2861107"/>
                <a:ext cx="990662" cy="307777"/>
              </a:xfrm>
              <a:prstGeom prst="rect">
                <a:avLst/>
              </a:prstGeom>
              <a:noFill/>
            </p:spPr>
            <p:txBody>
              <a:bodyPr wrap="square" rtlCol="0">
                <a:spAutoFit/>
              </a:bodyPr>
              <a:lstStyle/>
              <a:p>
                <a:pPr algn="ctr"/>
                <a:r>
                  <a:rPr lang="is-IS" sz="1400" dirty="0" smtClean="0"/>
                  <a:t>Markmið</a:t>
                </a:r>
                <a:endParaRPr lang="en-US" sz="1400" dirty="0"/>
              </a:p>
            </p:txBody>
          </p:sp>
        </p:grpSp>
        <p:cxnSp>
          <p:nvCxnSpPr>
            <p:cNvPr id="40" name="Straight Connector 39"/>
            <p:cNvCxnSpPr/>
            <p:nvPr/>
          </p:nvCxnSpPr>
          <p:spPr>
            <a:xfrm flipH="1">
              <a:off x="4121175" y="2492896"/>
              <a:ext cx="220899" cy="658311"/>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21175" y="2104458"/>
              <a:ext cx="3296223" cy="307777"/>
            </a:xfrm>
            <a:prstGeom prst="rect">
              <a:avLst/>
            </a:prstGeom>
            <a:noFill/>
          </p:spPr>
          <p:txBody>
            <a:bodyPr wrap="none" rtlCol="0">
              <a:spAutoFit/>
            </a:bodyPr>
            <a:lstStyle/>
            <a:p>
              <a:r>
                <a:rPr lang="is-IS" sz="1400" dirty="0" smtClean="0"/>
                <a:t>Það þarf að fá 6 til að færast upp á spjaldið</a:t>
              </a:r>
              <a:endParaRPr lang="en-US" sz="1400" dirty="0"/>
            </a:p>
          </p:txBody>
        </p:sp>
        <p:cxnSp>
          <p:nvCxnSpPr>
            <p:cNvPr id="45" name="Straight Connector 44"/>
            <p:cNvCxnSpPr/>
            <p:nvPr/>
          </p:nvCxnSpPr>
          <p:spPr>
            <a:xfrm flipH="1">
              <a:off x="2666512" y="3892748"/>
              <a:ext cx="766890" cy="400349"/>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254811" y="4324454"/>
              <a:ext cx="1654620" cy="523220"/>
            </a:xfrm>
            <a:prstGeom prst="rect">
              <a:avLst/>
            </a:prstGeom>
            <a:noFill/>
          </p:spPr>
          <p:txBody>
            <a:bodyPr wrap="none" rtlCol="0">
              <a:spAutoFit/>
            </a:bodyPr>
            <a:lstStyle/>
            <a:p>
              <a:r>
                <a:rPr lang="is-IS" sz="1400" dirty="0" smtClean="0"/>
                <a:t>Allir kasta aftur sá </a:t>
              </a:r>
            </a:p>
            <a:p>
              <a:r>
                <a:rPr lang="is-IS" sz="1400" dirty="0"/>
                <a:t>s</a:t>
              </a:r>
              <a:r>
                <a:rPr lang="is-IS" sz="1400" dirty="0" smtClean="0"/>
                <a:t>em fær hæst byrjar</a:t>
              </a:r>
              <a:endParaRPr lang="en-US" sz="1400" dirty="0"/>
            </a:p>
          </p:txBody>
        </p:sp>
        <p:grpSp>
          <p:nvGrpSpPr>
            <p:cNvPr id="9" name="Group 8"/>
            <p:cNvGrpSpPr/>
            <p:nvPr/>
          </p:nvGrpSpPr>
          <p:grpSpPr>
            <a:xfrm>
              <a:off x="3433401" y="3151207"/>
              <a:ext cx="943056" cy="910340"/>
              <a:chOff x="2347384" y="2753307"/>
              <a:chExt cx="943056" cy="910340"/>
            </a:xfrm>
          </p:grpSpPr>
          <p:sp>
            <p:nvSpPr>
              <p:cNvPr id="31" name="Oval 30"/>
              <p:cNvSpPr/>
              <p:nvPr/>
            </p:nvSpPr>
            <p:spPr>
              <a:xfrm>
                <a:off x="2347384" y="2753307"/>
                <a:ext cx="943056" cy="9103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TextBox 29"/>
              <p:cNvSpPr txBox="1"/>
              <p:nvPr/>
            </p:nvSpPr>
            <p:spPr>
              <a:xfrm>
                <a:off x="2353628" y="2895006"/>
                <a:ext cx="913850" cy="523220"/>
              </a:xfrm>
              <a:prstGeom prst="rect">
                <a:avLst/>
              </a:prstGeom>
              <a:noFill/>
            </p:spPr>
            <p:txBody>
              <a:bodyPr wrap="square" rtlCol="0">
                <a:spAutoFit/>
              </a:bodyPr>
              <a:lstStyle/>
              <a:p>
                <a:pPr algn="ctr"/>
                <a:r>
                  <a:rPr lang="is-IS" sz="1400" dirty="0" smtClean="0"/>
                  <a:t>Að byrja leikinn</a:t>
                </a:r>
                <a:endParaRPr lang="en-US" sz="1400" dirty="0"/>
              </a:p>
            </p:txBody>
          </p:sp>
        </p:grpSp>
        <p:grpSp>
          <p:nvGrpSpPr>
            <p:cNvPr id="24" name="Group 23"/>
            <p:cNvGrpSpPr/>
            <p:nvPr/>
          </p:nvGrpSpPr>
          <p:grpSpPr>
            <a:xfrm>
              <a:off x="4683018" y="3511247"/>
              <a:ext cx="1592035" cy="1447316"/>
              <a:chOff x="4797083" y="3700441"/>
              <a:chExt cx="1287084" cy="1273392"/>
            </a:xfrm>
          </p:grpSpPr>
          <p:sp>
            <p:nvSpPr>
              <p:cNvPr id="36" name="Oval 35"/>
              <p:cNvSpPr/>
              <p:nvPr/>
            </p:nvSpPr>
            <p:spPr>
              <a:xfrm>
                <a:off x="4797083" y="3700441"/>
                <a:ext cx="1287084" cy="127339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TextBox 32"/>
              <p:cNvSpPr txBox="1"/>
              <p:nvPr/>
            </p:nvSpPr>
            <p:spPr>
              <a:xfrm>
                <a:off x="4883789" y="3929346"/>
                <a:ext cx="1166901" cy="852810"/>
              </a:xfrm>
              <a:prstGeom prst="rect">
                <a:avLst/>
              </a:prstGeom>
              <a:noFill/>
            </p:spPr>
            <p:txBody>
              <a:bodyPr wrap="square" rtlCol="0">
                <a:spAutoFit/>
              </a:bodyPr>
              <a:lstStyle/>
              <a:p>
                <a:pPr algn="ctr"/>
                <a:r>
                  <a:rPr lang="is-IS" sz="1400" dirty="0" smtClean="0"/>
                  <a:t>Leikurinn heldur áfram</a:t>
                </a:r>
              </a:p>
              <a:p>
                <a:pPr algn="ctr"/>
                <a:r>
                  <a:rPr lang="is-IS" sz="1400" dirty="0" smtClean="0"/>
                  <a:t>Leikmenn kasta til skiptis </a:t>
                </a:r>
              </a:p>
            </p:txBody>
          </p:sp>
        </p:gr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1674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629" y="332656"/>
            <a:ext cx="6781800" cy="1537065"/>
          </a:xfrm>
        </p:spPr>
        <p:txBody>
          <a:bodyPr>
            <a:normAutofit fontScale="90000"/>
          </a:bodyPr>
          <a:lstStyle/>
          <a:p>
            <a:r>
              <a:rPr lang="is-IS" sz="4900" dirty="0" smtClean="0"/>
              <a:t>Verkefni – hannaðu </a:t>
            </a:r>
            <a:r>
              <a:rPr lang="is-IS" sz="4900" dirty="0" smtClean="0"/>
              <a:t>leik</a:t>
            </a:r>
            <a:r>
              <a:rPr lang="is-IS" dirty="0" smtClean="0"/>
              <a:t/>
            </a:r>
            <a:br>
              <a:rPr lang="is-IS" dirty="0" smtClean="0"/>
            </a:br>
            <a:endParaRPr lang="en-US" dirty="0"/>
          </a:p>
        </p:txBody>
      </p:sp>
      <p:sp>
        <p:nvSpPr>
          <p:cNvPr id="3" name="Footer Placeholder 2"/>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grpSp>
        <p:nvGrpSpPr>
          <p:cNvPr id="12" name="Group 11"/>
          <p:cNvGrpSpPr/>
          <p:nvPr/>
        </p:nvGrpSpPr>
        <p:grpSpPr>
          <a:xfrm>
            <a:off x="1001146" y="1637182"/>
            <a:ext cx="5993782" cy="3670938"/>
            <a:chOff x="1001146" y="1637182"/>
            <a:chExt cx="5993782" cy="3670938"/>
          </a:xfrm>
        </p:grpSpPr>
        <p:sp>
          <p:nvSpPr>
            <p:cNvPr id="4" name="Isosceles Triangle 3"/>
            <p:cNvSpPr/>
            <p:nvPr/>
          </p:nvSpPr>
          <p:spPr>
            <a:xfrm rot="7129307">
              <a:off x="929138" y="1709190"/>
              <a:ext cx="1152128" cy="1008112"/>
            </a:xfrm>
            <a:prstGeom prst="triangle">
              <a:avLst>
                <a:gd name="adj" fmla="val 4992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p:cNvCxnSpPr/>
            <p:nvPr/>
          </p:nvCxnSpPr>
          <p:spPr>
            <a:xfrm>
              <a:off x="1972009" y="2492896"/>
              <a:ext cx="445951" cy="216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Isosceles Triangle 7"/>
            <p:cNvSpPr/>
            <p:nvPr/>
          </p:nvSpPr>
          <p:spPr>
            <a:xfrm rot="17717801">
              <a:off x="5921307" y="4234499"/>
              <a:ext cx="1113070" cy="1034172"/>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417960" y="2600907"/>
              <a:ext cx="720080" cy="72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Arrow Connector 18"/>
            <p:cNvCxnSpPr/>
            <p:nvPr/>
          </p:nvCxnSpPr>
          <p:spPr>
            <a:xfrm>
              <a:off x="5511350" y="4293097"/>
              <a:ext cx="445951" cy="216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342073" y="3726587"/>
              <a:ext cx="445951" cy="216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144995" y="3115071"/>
              <a:ext cx="445951" cy="216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590946" y="3151207"/>
              <a:ext cx="720080" cy="72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4791270" y="3742538"/>
              <a:ext cx="720080" cy="72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V="1">
              <a:off x="4537616" y="4401108"/>
              <a:ext cx="357113" cy="468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3" idx="7"/>
            </p:cNvCxnSpPr>
            <p:nvPr/>
          </p:nvCxnSpPr>
          <p:spPr>
            <a:xfrm flipV="1">
              <a:off x="5405897" y="3353177"/>
              <a:ext cx="390839" cy="49481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4146529" y="2519604"/>
              <a:ext cx="391087" cy="6583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3138040" y="3812336"/>
              <a:ext cx="531115" cy="654401"/>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8188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 name="Group 2"/>
          <p:cNvGrpSpPr/>
          <p:nvPr/>
        </p:nvGrpSpPr>
        <p:grpSpPr>
          <a:xfrm>
            <a:off x="1115616" y="599119"/>
            <a:ext cx="6912768" cy="5206145"/>
            <a:chOff x="899592" y="599119"/>
            <a:chExt cx="6912768" cy="5206145"/>
          </a:xfrm>
        </p:grpSpPr>
        <p:sp>
          <p:nvSpPr>
            <p:cNvPr id="5" name="Rounded Rectangle 4"/>
            <p:cNvSpPr/>
            <p:nvPr/>
          </p:nvSpPr>
          <p:spPr>
            <a:xfrm>
              <a:off x="1403648" y="599119"/>
              <a:ext cx="590465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Nafn á leik eða spili</a:t>
              </a:r>
              <a:endParaRPr lang="en-US" dirty="0">
                <a:solidFill>
                  <a:schemeClr val="tx1"/>
                </a:solidFill>
              </a:endParaRPr>
            </a:p>
          </p:txBody>
        </p:sp>
        <p:sp>
          <p:nvSpPr>
            <p:cNvPr id="8" name="Rounded Rectangle 7"/>
            <p:cNvSpPr/>
            <p:nvPr/>
          </p:nvSpPr>
          <p:spPr>
            <a:xfrm>
              <a:off x="899592" y="3789040"/>
              <a:ext cx="6912768" cy="2016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Fyrirmæli</a:t>
              </a:r>
              <a:endParaRPr lang="en-US" dirty="0">
                <a:solidFill>
                  <a:schemeClr val="tx1"/>
                </a:solidFill>
              </a:endParaRPr>
            </a:p>
          </p:txBody>
        </p:sp>
      </p:grpSp>
      <p:sp>
        <p:nvSpPr>
          <p:cNvPr id="2" name="Footer Placeholder 1"/>
          <p:cNvSpPr>
            <a:spLocks noGrp="1"/>
          </p:cNvSpPr>
          <p:nvPr>
            <p:ph type="ftr" sz="quarter" idx="11"/>
          </p:nvPr>
        </p:nvSpPr>
        <p:spPr>
          <a:xfrm>
            <a:off x="761999" y="6208776"/>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
        <p:nvSpPr>
          <p:cNvPr id="9" name="Rounded Rectangle 8"/>
          <p:cNvSpPr/>
          <p:nvPr/>
        </p:nvSpPr>
        <p:spPr>
          <a:xfrm>
            <a:off x="1115616" y="1628800"/>
            <a:ext cx="3024336" cy="17281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solidFill>
                  <a:schemeClr val="tx1"/>
                </a:solidFill>
              </a:rPr>
              <a:t>Það sem þarf</a:t>
            </a:r>
            <a:endParaRPr lang="en-US" dirty="0">
              <a:solidFill>
                <a:schemeClr val="tx1"/>
              </a:solidFill>
            </a:endParaRPr>
          </a:p>
        </p:txBody>
      </p:sp>
      <p:sp>
        <p:nvSpPr>
          <p:cNvPr id="10" name="Rounded Rectangle 9"/>
          <p:cNvSpPr/>
          <p:nvPr/>
        </p:nvSpPr>
        <p:spPr>
          <a:xfrm>
            <a:off x="5004048" y="1772816"/>
            <a:ext cx="3024336" cy="17281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solidFill>
                  <a:schemeClr val="tx1"/>
                </a:solidFill>
              </a:rPr>
              <a:t>Mynd til að útskýra</a:t>
            </a:r>
            <a:endParaRPr lang="en-US"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2592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61999" y="6208776"/>
            <a:ext cx="7482409"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grpSp>
        <p:nvGrpSpPr>
          <p:cNvPr id="9" name="Group 8"/>
          <p:cNvGrpSpPr/>
          <p:nvPr/>
        </p:nvGrpSpPr>
        <p:grpSpPr>
          <a:xfrm>
            <a:off x="1115616" y="599119"/>
            <a:ext cx="6912768" cy="5206145"/>
            <a:chOff x="899592" y="599119"/>
            <a:chExt cx="6912768" cy="5206145"/>
          </a:xfrm>
        </p:grpSpPr>
        <p:sp>
          <p:nvSpPr>
            <p:cNvPr id="10" name="Rounded Rectangle 9"/>
            <p:cNvSpPr/>
            <p:nvPr/>
          </p:nvSpPr>
          <p:spPr>
            <a:xfrm>
              <a:off x="1403648" y="599119"/>
              <a:ext cx="590465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ounded Rectangle 10"/>
            <p:cNvSpPr/>
            <p:nvPr/>
          </p:nvSpPr>
          <p:spPr>
            <a:xfrm>
              <a:off x="899592" y="1628800"/>
              <a:ext cx="3024336" cy="17281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Rounded Rectangle 12"/>
            <p:cNvSpPr/>
            <p:nvPr/>
          </p:nvSpPr>
          <p:spPr>
            <a:xfrm>
              <a:off x="899592" y="3789040"/>
              <a:ext cx="6912768" cy="2016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4" name="Rounded Rectangle 13"/>
          <p:cNvSpPr/>
          <p:nvPr/>
        </p:nvSpPr>
        <p:spPr>
          <a:xfrm>
            <a:off x="5004048" y="1628800"/>
            <a:ext cx="3024336" cy="17281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8556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27584" y="1052736"/>
            <a:ext cx="7668344" cy="388787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208776"/>
            <a:ext cx="7626425"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Útskýringar</a:t>
            </a:r>
            <a:r>
              <a:rPr lang="en-US" dirty="0" smtClean="0"/>
              <a:t>  </a:t>
            </a:r>
          </a:p>
          <a:p>
            <a:r>
              <a:rPr lang="en-US" dirty="0" smtClean="0"/>
              <a:t>© Hrefna Birna Björnsdóttir og Sigríður Nanna Heimisdóttir © Námsgagnastofnun 2011</a:t>
            </a:r>
            <a:r>
              <a:rPr lang="en-US" dirty="0" smtClean="0"/>
              <a:t> – </a:t>
            </a:r>
            <a:r>
              <a:rPr lang="en-US" dirty="0" smtClean="0"/>
              <a:t>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0897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312</TotalTime>
  <Words>769</Words>
  <Application>Microsoft Macintosh PowerPoint</Application>
  <PresentationFormat>On-screen Show (4:3)</PresentationFormat>
  <Paragraphs>83</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NewsPrint</vt:lpstr>
      <vt:lpstr>Útskýringar</vt:lpstr>
      <vt:lpstr>Slide 2</vt:lpstr>
      <vt:lpstr>Slide 3</vt:lpstr>
      <vt:lpstr>Slönguspilið</vt:lpstr>
      <vt:lpstr>Útskýringar</vt:lpstr>
      <vt:lpstr>Verkefni – hannaðu leik </vt:lpstr>
      <vt:lpstr>Slide 7</vt:lpstr>
      <vt:lpstr>Slide 8</vt:lpstr>
      <vt:lpstr>Slide 9</vt:lpstr>
    </vt:vector>
  </TitlesOfParts>
  <Company>UTM - Reykjavík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Útskýringar</dc:title>
  <dc:creator>user</dc:creator>
  <cp:lastModifiedBy>Umbrot</cp:lastModifiedBy>
  <cp:revision>34</cp:revision>
  <dcterms:created xsi:type="dcterms:W3CDTF">2011-10-25T09:08:22Z</dcterms:created>
  <dcterms:modified xsi:type="dcterms:W3CDTF">2011-10-25T10:06:35Z</dcterms:modified>
</cp:coreProperties>
</file>