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13"/>
  </p:notesMasterIdLst>
  <p:sldIdLst>
    <p:sldId id="256" r:id="rId2"/>
    <p:sldId id="265" r:id="rId3"/>
    <p:sldId id="258" r:id="rId4"/>
    <p:sldId id="259" r:id="rId5"/>
    <p:sldId id="266" r:id="rId6"/>
    <p:sldId id="257" r:id="rId7"/>
    <p:sldId id="260" r:id="rId8"/>
    <p:sldId id="261" r:id="rId9"/>
    <p:sldId id="262" r:id="rId10"/>
    <p:sldId id="264"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3362" autoAdjust="0"/>
  </p:normalViewPr>
  <p:slideViewPr>
    <p:cSldViewPr>
      <p:cViewPr>
        <p:scale>
          <a:sx n="150" d="100"/>
          <a:sy n="150" d="100"/>
        </p:scale>
        <p:origin x="-1152" y="-8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ADE624-75A5-4C53-82DD-E07BACD918E0}" type="datetimeFigureOut">
              <a:rPr lang="en-US" smtClean="0"/>
              <a:pPr/>
              <a:t>10/25/11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246837-2C8D-41FD-9DB8-4404CE59642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6648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latin typeface="+mn-lt"/>
              </a:rPr>
              <a:t>Í þessum hluta verður tekið</a:t>
            </a:r>
            <a:r>
              <a:rPr lang="is-IS" baseline="0" dirty="0" smtClean="0">
                <a:latin typeface="+mn-lt"/>
              </a:rPr>
              <a:t> dæmi um það hvernig hægt er að nota beinagrindurnar til að sannfæra kennara um að fá gullfisk í kennslustofuna.</a:t>
            </a:r>
            <a:endParaRPr lang="is-IS" dirty="0" smtClean="0">
              <a:latin typeface="+mn-lt"/>
            </a:endParaRPr>
          </a:p>
          <a:p>
            <a:endParaRPr lang="is-IS" dirty="0"/>
          </a:p>
        </p:txBody>
      </p:sp>
      <p:sp>
        <p:nvSpPr>
          <p:cNvPr id="4" name="Skyggnunúmersstaðgengill 3"/>
          <p:cNvSpPr>
            <a:spLocks noGrp="1"/>
          </p:cNvSpPr>
          <p:nvPr>
            <p:ph type="sldNum" sz="quarter" idx="10"/>
          </p:nvPr>
        </p:nvSpPr>
        <p:spPr/>
        <p:txBody>
          <a:bodyPr/>
          <a:lstStyle/>
          <a:p>
            <a:fld id="{44246837-2C8D-41FD-9DB8-4404CE596420}"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2564467"/>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mtClean="0"/>
              <a:t>Ritunarrammi.</a:t>
            </a:r>
            <a:endParaRPr lang="is-IS" dirty="0" smtClean="0"/>
          </a:p>
          <a:p>
            <a:r>
              <a:rPr lang="is-IS" baseline="0" dirty="0" smtClean="0"/>
              <a:t>Hér getur kennari nýtt sér rammann til ritunar. Það er hægt að ljósrita hann fyrir nemendur eða hafa skjámyndina uppi á meðan nemendur vinna í verkefnabækur. Þetta er ennfremur tilvalið verkefni í tölvustofu.</a:t>
            </a:r>
          </a:p>
          <a:p>
            <a:r>
              <a:rPr lang="is-IS" baseline="0" dirty="0" smtClean="0"/>
              <a:t>Nemendur og kennari geta jafnframt samið sannfæringartexta í sameiningu inn í rammann, áður en nemendur glíma við það sjálfir að semja sannfæringartexta.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4246837-2C8D-41FD-9DB8-4404CE596420}"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0243448"/>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Sjálfsmat</a:t>
            </a:r>
            <a:r>
              <a:rPr lang="is-IS" baseline="0" dirty="0" smtClean="0"/>
              <a:t> nemenda. </a:t>
            </a:r>
          </a:p>
          <a:p>
            <a:endParaRPr lang="is-IS" baseline="0" dirty="0" smtClean="0"/>
          </a:p>
          <a:p>
            <a:r>
              <a:rPr lang="is-IS" baseline="0" dirty="0" smtClean="0"/>
              <a:t>Mikilvægt er að kennari fari yfir sjálfmatið með nemendum og kenni þeim að nota það strax í upphafi. Kennari getur svo nýtt sér það til að skoða þá þætti sem þarfnast hugsanlegra lagfæringa með nemendum.</a:t>
            </a:r>
          </a:p>
          <a:p>
            <a:endParaRPr lang="is-IS" baseline="0" dirty="0" smtClean="0"/>
          </a:p>
          <a:p>
            <a:r>
              <a:rPr lang="is-IS" baseline="0" smtClean="0"/>
              <a:t>Í hjálparbanka má finna önnur form sem hægt er að aðlaga að verkefnum.</a:t>
            </a:r>
            <a:endParaRPr lang="en-US" dirty="0"/>
          </a:p>
        </p:txBody>
      </p:sp>
      <p:sp>
        <p:nvSpPr>
          <p:cNvPr id="4" name="Slide Number Placeholder 3"/>
          <p:cNvSpPr>
            <a:spLocks noGrp="1"/>
          </p:cNvSpPr>
          <p:nvPr>
            <p:ph type="sldNum" sz="quarter" idx="10"/>
          </p:nvPr>
        </p:nvSpPr>
        <p:spPr/>
        <p:txBody>
          <a:bodyPr/>
          <a:lstStyle/>
          <a:p>
            <a:fld id="{44246837-2C8D-41FD-9DB8-4404CE596420}"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736952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Þessi glæra</a:t>
            </a:r>
            <a:r>
              <a:rPr lang="is-IS" baseline="0" dirty="0" smtClean="0"/>
              <a:t> er blaðsíða úr bókinni og sýnir helstu gerðir sannfæringartexta. Kennari getur valið eina eða fleiri gerðir til að vinna með nemendum sínum, allt eftir getu hópsins og einstaklinganna. Þó að aðeins sé valið að fjalla um hvernig eigi að sannfæra einhvern um eitthvað hér í þessum kafla getur kennari kynnt fyrir nemendum fleiri textagerðir en ætlað er að vinna með.</a:t>
            </a:r>
          </a:p>
          <a:p>
            <a:endParaRPr lang="is-IS" baseline="0" dirty="0" smtClean="0"/>
          </a:p>
        </p:txBody>
      </p:sp>
      <p:sp>
        <p:nvSpPr>
          <p:cNvPr id="4" name="Slide Number Placeholder 3"/>
          <p:cNvSpPr>
            <a:spLocks noGrp="1"/>
          </p:cNvSpPr>
          <p:nvPr>
            <p:ph type="sldNum" sz="quarter" idx="10"/>
          </p:nvPr>
        </p:nvSpPr>
        <p:spPr/>
        <p:txBody>
          <a:bodyPr/>
          <a:lstStyle/>
          <a:p>
            <a:fld id="{44246837-2C8D-41FD-9DB8-4404CE596420}"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498757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t>Þetta er beinagrind sannfæringartexta.</a:t>
            </a:r>
            <a:r>
              <a:rPr lang="is-IS" baseline="0" dirty="0" smtClean="0"/>
              <a:t> </a:t>
            </a:r>
            <a:r>
              <a:rPr lang="is-IS" dirty="0" smtClean="0"/>
              <a:t>Sannfæringartexti</a:t>
            </a:r>
            <a:r>
              <a:rPr lang="is-IS" baseline="0" dirty="0" smtClean="0"/>
              <a:t> færir rök fyrir skoðun</a:t>
            </a:r>
            <a:r>
              <a:rPr lang="is-IS" dirty="0" smtClean="0"/>
              <a:t>.</a:t>
            </a:r>
            <a:r>
              <a:rPr lang="is-IS" baseline="0" dirty="0" smtClean="0"/>
              <a:t> </a:t>
            </a:r>
            <a:r>
              <a:rPr lang="is-IS" dirty="0" smtClean="0"/>
              <a:t>Hægt er</a:t>
            </a:r>
            <a:r>
              <a:rPr lang="is-IS" baseline="0" dirty="0" smtClean="0"/>
              <a:t> að nota beinagrindina til að setja inn rök eða hugmyndir sem nota á í rituninni. </a:t>
            </a:r>
          </a:p>
          <a:p>
            <a:endParaRPr lang="en-US" dirty="0" smtClean="0"/>
          </a:p>
          <a:p>
            <a:endParaRPr lang="is-IS" dirty="0"/>
          </a:p>
        </p:txBody>
      </p:sp>
      <p:sp>
        <p:nvSpPr>
          <p:cNvPr id="4" name="Slide Number Placeholder 3"/>
          <p:cNvSpPr>
            <a:spLocks noGrp="1"/>
          </p:cNvSpPr>
          <p:nvPr>
            <p:ph type="sldNum" sz="quarter" idx="10"/>
          </p:nvPr>
        </p:nvSpPr>
        <p:spPr/>
        <p:txBody>
          <a:bodyPr/>
          <a:lstStyle/>
          <a:p>
            <a:fld id="{44246837-2C8D-41FD-9DB8-4404CE596420}"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954194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Þessi</a:t>
            </a:r>
            <a:r>
              <a:rPr lang="en-US" dirty="0" smtClean="0"/>
              <a:t> </a:t>
            </a:r>
            <a:r>
              <a:rPr lang="en-US" dirty="0" err="1" smtClean="0"/>
              <a:t>glæra</a:t>
            </a:r>
            <a:r>
              <a:rPr lang="en-US" baseline="0" dirty="0" smtClean="0"/>
              <a:t> </a:t>
            </a:r>
            <a:r>
              <a:rPr lang="en-US" baseline="0" dirty="0" err="1" smtClean="0"/>
              <a:t>er</a:t>
            </a:r>
            <a:r>
              <a:rPr lang="en-US" baseline="0" dirty="0" smtClean="0"/>
              <a:t> </a:t>
            </a:r>
            <a:r>
              <a:rPr lang="en-US" baseline="0" dirty="0" err="1" smtClean="0"/>
              <a:t>blaðsíða</a:t>
            </a:r>
            <a:r>
              <a:rPr lang="en-US" baseline="0" dirty="0" smtClean="0"/>
              <a:t> </a:t>
            </a:r>
            <a:r>
              <a:rPr lang="en-US" baseline="0" dirty="0" err="1" smtClean="0"/>
              <a:t>úr</a:t>
            </a:r>
            <a:r>
              <a:rPr lang="en-US" baseline="0" dirty="0" smtClean="0"/>
              <a:t> </a:t>
            </a:r>
            <a:r>
              <a:rPr lang="en-US" baseline="0" dirty="0" err="1" smtClean="0"/>
              <a:t>bókinni</a:t>
            </a:r>
            <a:r>
              <a:rPr lang="en-US" baseline="0" dirty="0" smtClean="0"/>
              <a:t> </a:t>
            </a:r>
            <a:r>
              <a:rPr lang="en-US" baseline="0" dirty="0" err="1" smtClean="0"/>
              <a:t>og</a:t>
            </a:r>
            <a:r>
              <a:rPr lang="en-US" baseline="0" dirty="0" smtClean="0"/>
              <a:t> </a:t>
            </a:r>
            <a:r>
              <a:rPr lang="en-US" baseline="0" dirty="0" err="1" smtClean="0"/>
              <a:t>sýnir</a:t>
            </a:r>
            <a:r>
              <a:rPr lang="en-US" baseline="0" dirty="0" smtClean="0"/>
              <a:t> </a:t>
            </a:r>
            <a:r>
              <a:rPr lang="en-US" baseline="0" dirty="0" err="1" smtClean="0"/>
              <a:t>helstu</a:t>
            </a:r>
            <a:r>
              <a:rPr lang="en-US" baseline="0" dirty="0" smtClean="0"/>
              <a:t> </a:t>
            </a:r>
            <a:r>
              <a:rPr lang="en-US" baseline="0" dirty="0" err="1" smtClean="0"/>
              <a:t>einkenni</a:t>
            </a:r>
            <a:r>
              <a:rPr lang="en-US" baseline="0" dirty="0" smtClean="0"/>
              <a:t> </a:t>
            </a:r>
            <a:r>
              <a:rPr lang="en-US" baseline="0" dirty="0" err="1" smtClean="0"/>
              <a:t>sannfæringartexta</a:t>
            </a:r>
            <a:r>
              <a:rPr lang="en-US" baseline="0" dirty="0" smtClean="0"/>
              <a:t>. </a:t>
            </a:r>
            <a:r>
              <a:rPr lang="en-US" baseline="0" dirty="0" err="1" smtClean="0"/>
              <a:t>Hér</a:t>
            </a:r>
            <a:r>
              <a:rPr lang="en-US" baseline="0" dirty="0" smtClean="0"/>
              <a:t> </a:t>
            </a:r>
            <a:r>
              <a:rPr lang="en-US" baseline="0" dirty="0" err="1" smtClean="0"/>
              <a:t>er</a:t>
            </a:r>
            <a:r>
              <a:rPr lang="en-US" baseline="0" dirty="0" smtClean="0"/>
              <a:t> </a:t>
            </a:r>
            <a:r>
              <a:rPr lang="en-US" baseline="0" dirty="0" err="1" smtClean="0"/>
              <a:t>tilvalið</a:t>
            </a:r>
            <a:r>
              <a:rPr lang="en-US" baseline="0" dirty="0" smtClean="0"/>
              <a:t> </a:t>
            </a:r>
            <a:r>
              <a:rPr lang="en-US" baseline="0" dirty="0" err="1" smtClean="0"/>
              <a:t>að</a:t>
            </a:r>
            <a:r>
              <a:rPr lang="en-US" baseline="0" dirty="0" smtClean="0"/>
              <a:t> </a:t>
            </a:r>
            <a:r>
              <a:rPr lang="en-US" baseline="0" dirty="0" err="1" smtClean="0"/>
              <a:t>setja</a:t>
            </a:r>
            <a:r>
              <a:rPr lang="en-US" baseline="0" dirty="0" smtClean="0"/>
              <a:t> </a:t>
            </a:r>
            <a:r>
              <a:rPr lang="en-US" baseline="0" dirty="0" err="1" smtClean="0"/>
              <a:t>helstu</a:t>
            </a:r>
            <a:r>
              <a:rPr lang="en-US" baseline="0" dirty="0" smtClean="0"/>
              <a:t> </a:t>
            </a:r>
            <a:r>
              <a:rPr lang="en-US" baseline="0" dirty="0" err="1" smtClean="0"/>
              <a:t>einkenni</a:t>
            </a:r>
            <a:r>
              <a:rPr lang="en-US" baseline="0" dirty="0" smtClean="0"/>
              <a:t> </a:t>
            </a:r>
            <a:r>
              <a:rPr lang="en-US" baseline="0" dirty="0" err="1" smtClean="0"/>
              <a:t>upp</a:t>
            </a:r>
            <a:r>
              <a:rPr lang="en-US" baseline="0" dirty="0" smtClean="0"/>
              <a:t> á </a:t>
            </a:r>
            <a:r>
              <a:rPr lang="en-US" baseline="0" dirty="0" err="1" smtClean="0"/>
              <a:t>vegg</a:t>
            </a:r>
            <a:r>
              <a:rPr lang="en-US" baseline="0" dirty="0" smtClean="0"/>
              <a:t> í </a:t>
            </a:r>
            <a:r>
              <a:rPr lang="en-US" baseline="0" dirty="0" err="1" smtClean="0"/>
              <a:t>kennslustofunni</a:t>
            </a:r>
            <a:r>
              <a:rPr lang="en-US" baseline="0" dirty="0" smtClean="0"/>
              <a:t> </a:t>
            </a:r>
            <a:r>
              <a:rPr lang="en-US" baseline="0" dirty="0" err="1" smtClean="0"/>
              <a:t>meðan</a:t>
            </a:r>
            <a:r>
              <a:rPr lang="en-US" baseline="0" dirty="0" smtClean="0"/>
              <a:t> á </a:t>
            </a:r>
            <a:r>
              <a:rPr lang="en-US" baseline="0" dirty="0" err="1" smtClean="0"/>
              <a:t>vinnu</a:t>
            </a:r>
            <a:r>
              <a:rPr lang="en-US" baseline="0" dirty="0" smtClean="0"/>
              <a:t> </a:t>
            </a:r>
            <a:r>
              <a:rPr lang="en-US" baseline="0" dirty="0" err="1" smtClean="0"/>
              <a:t>stendur</a:t>
            </a:r>
            <a:r>
              <a:rPr lang="en-US" baseline="0" dirty="0" smtClean="0"/>
              <a:t>. </a:t>
            </a:r>
            <a:r>
              <a:rPr lang="en-US" baseline="0" dirty="0" err="1" smtClean="0"/>
              <a:t>Sjónrænar</a:t>
            </a:r>
            <a:r>
              <a:rPr lang="en-US" baseline="0" dirty="0" smtClean="0"/>
              <a:t> </a:t>
            </a:r>
            <a:r>
              <a:rPr lang="en-US" baseline="0" dirty="0" err="1" smtClean="0"/>
              <a:t>fyrirmyndir</a:t>
            </a:r>
            <a:r>
              <a:rPr lang="en-US" baseline="0" dirty="0" smtClean="0"/>
              <a:t> </a:t>
            </a:r>
            <a:r>
              <a:rPr lang="en-US" baseline="0" dirty="0" err="1" smtClean="0"/>
              <a:t>aðstoða</a:t>
            </a:r>
            <a:r>
              <a:rPr lang="en-US" baseline="0" dirty="0" smtClean="0"/>
              <a:t> </a:t>
            </a:r>
            <a:r>
              <a:rPr lang="en-US" baseline="0" dirty="0" err="1" smtClean="0"/>
              <a:t>nemendur</a:t>
            </a:r>
            <a:r>
              <a:rPr lang="en-US" baseline="0" dirty="0" smtClean="0"/>
              <a:t> </a:t>
            </a:r>
            <a:r>
              <a:rPr lang="en-US" baseline="0" dirty="0" err="1" smtClean="0"/>
              <a:t>við</a:t>
            </a:r>
            <a:r>
              <a:rPr lang="en-US" baseline="0" dirty="0" smtClean="0"/>
              <a:t> </a:t>
            </a:r>
            <a:r>
              <a:rPr lang="en-US" baseline="0" dirty="0" err="1" smtClean="0"/>
              <a:t>ritun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4246837-2C8D-41FD-9DB8-4404CE596420}"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6035485"/>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Þessi glæra</a:t>
            </a:r>
            <a:r>
              <a:rPr lang="is-IS" baseline="0" dirty="0" smtClean="0"/>
              <a:t> er k</a:t>
            </a:r>
            <a:r>
              <a:rPr lang="is-IS" dirty="0" smtClean="0"/>
              <a:t>veikja</a:t>
            </a:r>
            <a:r>
              <a:rPr lang="is-IS" baseline="0" dirty="0" smtClean="0"/>
              <a:t> að verkefni.</a:t>
            </a:r>
          </a:p>
          <a:p>
            <a:r>
              <a:rPr lang="is-IS" baseline="0" dirty="0" smtClean="0"/>
              <a:t>Kennari les eða skrifar á töfluna:</a:t>
            </a:r>
            <a:endParaRPr lang="is-IS" dirty="0" smtClean="0"/>
          </a:p>
          <a:p>
            <a:r>
              <a:rPr lang="is-IS" dirty="0" smtClean="0"/>
              <a:t>6.HS langar í gullfisk. Kennarinn</a:t>
            </a:r>
            <a:r>
              <a:rPr lang="is-IS" baseline="0" dirty="0" smtClean="0"/>
              <a:t> þeirra biður þau um að setja fram skrifleg rök til að senda til skólastjórans fyrir því að keyptur verði gullfiskur.</a:t>
            </a:r>
          </a:p>
          <a:p>
            <a:endParaRPr lang="is-IS" baseline="0" dirty="0" smtClean="0"/>
          </a:p>
          <a:p>
            <a:r>
              <a:rPr lang="is-IS" baseline="0" dirty="0" smtClean="0"/>
              <a:t>Úrvinnsla nemenda er sýnd á næstu glæru.</a:t>
            </a:r>
            <a:endParaRPr lang="en-US" dirty="0"/>
          </a:p>
        </p:txBody>
      </p:sp>
      <p:sp>
        <p:nvSpPr>
          <p:cNvPr id="4" name="Slide Number Placeholder 3"/>
          <p:cNvSpPr>
            <a:spLocks noGrp="1"/>
          </p:cNvSpPr>
          <p:nvPr>
            <p:ph type="sldNum" sz="quarter" idx="10"/>
          </p:nvPr>
        </p:nvSpPr>
        <p:spPr/>
        <p:txBody>
          <a:bodyPr/>
          <a:lstStyle/>
          <a:p>
            <a:fld id="{44246837-2C8D-41FD-9DB8-4404CE596420}"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3568867"/>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Hér setja</a:t>
            </a:r>
            <a:r>
              <a:rPr lang="is-IS" baseline="0" dirty="0" smtClean="0"/>
              <a:t> nemendur hugmyndir sínar á blað. </a:t>
            </a:r>
            <a:r>
              <a:rPr lang="is-IS" dirty="0" smtClean="0"/>
              <a:t>Nemendur byrja á því að skrifa</a:t>
            </a:r>
            <a:r>
              <a:rPr lang="is-IS" baseline="0" dirty="0" smtClean="0"/>
              <a:t> hugmyndir sínar inn í hugarkort. Þeir skrifa í hugarkort öll þau atriði sem þeir geta fundið til að færa rök fyrir máli sínu. Það er tilvalið að nemendur vinni í pörum eða litlum hópum. Því næst flokka þeir hugmyndir sínar, velja þrenns konar rök og styðja þau með nánari útskýringum.</a:t>
            </a:r>
            <a:endParaRPr lang="en-US" dirty="0"/>
          </a:p>
        </p:txBody>
      </p:sp>
      <p:sp>
        <p:nvSpPr>
          <p:cNvPr id="4" name="Slide Number Placeholder 3"/>
          <p:cNvSpPr>
            <a:spLocks noGrp="1"/>
          </p:cNvSpPr>
          <p:nvPr>
            <p:ph type="sldNum" sz="quarter" idx="10"/>
          </p:nvPr>
        </p:nvSpPr>
        <p:spPr/>
        <p:txBody>
          <a:bodyPr/>
          <a:lstStyle/>
          <a:p>
            <a:fld id="{44246837-2C8D-41FD-9DB8-4404CE596420}"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0797690"/>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Hér er dæmi um</a:t>
            </a:r>
            <a:r>
              <a:rPr lang="is-IS" baseline="0" dirty="0" smtClean="0"/>
              <a:t> hugarkort. Kennari getur sýnt nemendum sýnishornið fyrir eða eftir vinnu nemenda. Það fer eftir aldri nemenda, áhuga og viðfangsefni. </a:t>
            </a:r>
            <a:endParaRPr lang="en-US" dirty="0"/>
          </a:p>
        </p:txBody>
      </p:sp>
      <p:sp>
        <p:nvSpPr>
          <p:cNvPr id="4" name="Slide Number Placeholder 3"/>
          <p:cNvSpPr>
            <a:spLocks noGrp="1"/>
          </p:cNvSpPr>
          <p:nvPr>
            <p:ph type="sldNum" sz="quarter" idx="10"/>
          </p:nvPr>
        </p:nvSpPr>
        <p:spPr/>
        <p:txBody>
          <a:bodyPr/>
          <a:lstStyle/>
          <a:p>
            <a:fld id="{44246837-2C8D-41FD-9DB8-4404CE596420}"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592953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Hér er ritunarrammi</a:t>
            </a:r>
            <a:r>
              <a:rPr lang="is-IS" baseline="0" dirty="0" smtClean="0"/>
              <a:t> sem sýnir skipulagningu sannfæringatexta. Þegar nemendur eru búnir að skrá hugmyndir sínar í hugarkort, velja þrenns konar rök og styðja með nánari útskýringum gera þeir inngang og endi. Að því loknu rita nemendur sannfæringartexta.</a:t>
            </a:r>
            <a:endParaRPr lang="en-US" dirty="0"/>
          </a:p>
        </p:txBody>
      </p:sp>
      <p:sp>
        <p:nvSpPr>
          <p:cNvPr id="4" name="Slide Number Placeholder 3"/>
          <p:cNvSpPr>
            <a:spLocks noGrp="1"/>
          </p:cNvSpPr>
          <p:nvPr>
            <p:ph type="sldNum" sz="quarter" idx="10"/>
          </p:nvPr>
        </p:nvSpPr>
        <p:spPr/>
        <p:txBody>
          <a:bodyPr/>
          <a:lstStyle/>
          <a:p>
            <a:fld id="{44246837-2C8D-41FD-9DB8-4404CE596420}"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173920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Hér</a:t>
            </a:r>
            <a:r>
              <a:rPr lang="is-IS" baseline="0" dirty="0" smtClean="0"/>
              <a:t> má sjá dæmi um sannfæringartexta. </a:t>
            </a:r>
          </a:p>
          <a:p>
            <a:r>
              <a:rPr lang="is-IS" dirty="0" smtClean="0"/>
              <a:t>Nemendur hreinskrifa textann</a:t>
            </a:r>
            <a:r>
              <a:rPr lang="is-IS" baseline="0" dirty="0" smtClean="0"/>
              <a:t> í tölvu eða á blað.</a:t>
            </a:r>
          </a:p>
          <a:p>
            <a:r>
              <a:rPr lang="is-IS" baseline="0" dirty="0" smtClean="0"/>
              <a:t>Snyrtilegur frágangur er mikilvægur þáttur í ritun. Kennari þarf að leggja áherslu á að ritunin séu hreinskrifuð, annaðhvort í tölvu eða á blað. Minna nemendur á stafsetningu erfiðra orða, skoða málfar og annað sem viðkemur vönduðu máli.</a:t>
            </a:r>
            <a:endParaRPr lang="en-US" dirty="0" smtClean="0"/>
          </a:p>
          <a:p>
            <a:endParaRPr lang="en-US" dirty="0"/>
          </a:p>
        </p:txBody>
      </p:sp>
      <p:sp>
        <p:nvSpPr>
          <p:cNvPr id="4" name="Slide Number Placeholder 3"/>
          <p:cNvSpPr>
            <a:spLocks noGrp="1"/>
          </p:cNvSpPr>
          <p:nvPr>
            <p:ph type="sldNum" sz="quarter" idx="10"/>
          </p:nvPr>
        </p:nvSpPr>
        <p:spPr/>
        <p:txBody>
          <a:bodyPr/>
          <a:lstStyle/>
          <a:p>
            <a:fld id="{44246837-2C8D-41FD-9DB8-4404CE596420}"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6337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6423D0-DC62-4407-B6A0-1153BBA91430}"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kennsluleiðbeiningar- Sannfæring    © Hrefna Birna Björnsdóttir og Sigríður Nanna Heimisdóttir © Námsgagnastofnun 2011 - 09935</a:t>
            </a:r>
            <a:endParaRPr lang="en-US"/>
          </a:p>
        </p:txBody>
      </p:sp>
      <p:sp>
        <p:nvSpPr>
          <p:cNvPr id="6" name="Slide Number Placeholder 5"/>
          <p:cNvSpPr>
            <a:spLocks noGrp="1"/>
          </p:cNvSpPr>
          <p:nvPr>
            <p:ph type="sldNum" sz="quarter" idx="12"/>
          </p:nvPr>
        </p:nvSpPr>
        <p:spPr/>
        <p:txBody>
          <a:bodyPr/>
          <a:lstStyle/>
          <a:p>
            <a:fld id="{E6EAEA58-5BF1-451D-8746-1C7A7689DFC9}"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D1EE0E-BBA2-4840-BEEA-269CA93CA633}"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kennsluleiðbeiningar- Sannfæring    © Hrefna Birna Björnsdóttir og Sigríður Nanna Heimisdóttir © Námsgagnastofnun 2011 - 09935</a:t>
            </a:r>
            <a:endParaRPr lang="en-US"/>
          </a:p>
        </p:txBody>
      </p:sp>
      <p:sp>
        <p:nvSpPr>
          <p:cNvPr id="6" name="Slide Number Placeholder 5"/>
          <p:cNvSpPr>
            <a:spLocks noGrp="1"/>
          </p:cNvSpPr>
          <p:nvPr>
            <p:ph type="sldNum" sz="quarter" idx="12"/>
          </p:nvPr>
        </p:nvSpPr>
        <p:spPr/>
        <p:txBody>
          <a:bodyPr/>
          <a:lstStyle/>
          <a:p>
            <a:fld id="{E6EAEA58-5BF1-451D-8746-1C7A7689DF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0C660-CD35-4960-A9DC-58C35F8D95CE}"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kennsluleiðbeiningar- Sannfæring    © Hrefna Birna Björnsdóttir og Sigríður Nanna Heimisdóttir © Námsgagnastofnun 2011 - 09935</a:t>
            </a:r>
            <a:endParaRPr lang="en-US"/>
          </a:p>
        </p:txBody>
      </p:sp>
      <p:sp>
        <p:nvSpPr>
          <p:cNvPr id="6" name="Slide Number Placeholder 5"/>
          <p:cNvSpPr>
            <a:spLocks noGrp="1"/>
          </p:cNvSpPr>
          <p:nvPr>
            <p:ph type="sldNum" sz="quarter" idx="12"/>
          </p:nvPr>
        </p:nvSpPr>
        <p:spPr/>
        <p:txBody>
          <a:bodyPr/>
          <a:lstStyle/>
          <a:p>
            <a:fld id="{E6EAEA58-5BF1-451D-8746-1C7A7689DF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0A5572-3853-4C53-BC3F-348E5BB0F2A6}"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kennsluleiðbeiningar- Sannfæring    © Hrefna Birna Björnsdóttir og Sigríður Nanna Heimisdóttir © Námsgagnastofnun 2011 - 09935</a:t>
            </a:r>
            <a:endParaRPr lang="en-US"/>
          </a:p>
        </p:txBody>
      </p:sp>
      <p:sp>
        <p:nvSpPr>
          <p:cNvPr id="6" name="Slide Number Placeholder 5"/>
          <p:cNvSpPr>
            <a:spLocks noGrp="1"/>
          </p:cNvSpPr>
          <p:nvPr>
            <p:ph type="sldNum" sz="quarter" idx="12"/>
          </p:nvPr>
        </p:nvSpPr>
        <p:spPr/>
        <p:txBody>
          <a:bodyPr/>
          <a:lstStyle/>
          <a:p>
            <a:fld id="{E6EAEA58-5BF1-451D-8746-1C7A7689DF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5454D-6E71-42E0-9D50-8EFD3C992020}"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kennsluleiðbeiningar- Sannfæring    © Hrefna Birna Björnsdóttir og Sigríður Nanna Heimisdóttir © Námsgagnastofnun 2011 - 09935</a:t>
            </a:r>
            <a:endParaRPr lang="en-US"/>
          </a:p>
        </p:txBody>
      </p:sp>
      <p:sp>
        <p:nvSpPr>
          <p:cNvPr id="6" name="Slide Number Placeholder 5"/>
          <p:cNvSpPr>
            <a:spLocks noGrp="1"/>
          </p:cNvSpPr>
          <p:nvPr>
            <p:ph type="sldNum" sz="quarter" idx="12"/>
          </p:nvPr>
        </p:nvSpPr>
        <p:spPr/>
        <p:txBody>
          <a:bodyPr/>
          <a:lstStyle/>
          <a:p>
            <a:fld id="{E6EAEA58-5BF1-451D-8746-1C7A7689DFC9}"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6ED3D0-7D6E-4614-A9F6-2891D6BB566E}" type="datetime1">
              <a:rPr lang="en-US" smtClean="0"/>
              <a:pPr/>
              <a:t>10/25/11</a:t>
            </a:fld>
            <a:endParaRPr lang="en-US"/>
          </a:p>
        </p:txBody>
      </p:sp>
      <p:sp>
        <p:nvSpPr>
          <p:cNvPr id="6" name="Footer Placeholder 5"/>
          <p:cNvSpPr>
            <a:spLocks noGrp="1"/>
          </p:cNvSpPr>
          <p:nvPr>
            <p:ph type="ftr" sz="quarter" idx="11"/>
          </p:nvPr>
        </p:nvSpPr>
        <p:spPr/>
        <p:txBody>
          <a:bodyPr/>
          <a:lstStyle/>
          <a:p>
            <a:r>
              <a:rPr lang="en-US" smtClean="0"/>
              <a:t>Beinagrindur kennsluleiðbeiningar- Sannfæring    © Hrefna Birna Björnsdóttir og Sigríður Nanna Heimisdóttir © Námsgagnastofnun 2011 - 09935</a:t>
            </a:r>
            <a:endParaRPr lang="en-US"/>
          </a:p>
        </p:txBody>
      </p:sp>
      <p:sp>
        <p:nvSpPr>
          <p:cNvPr id="7" name="Slide Number Placeholder 6"/>
          <p:cNvSpPr>
            <a:spLocks noGrp="1"/>
          </p:cNvSpPr>
          <p:nvPr>
            <p:ph type="sldNum" sz="quarter" idx="12"/>
          </p:nvPr>
        </p:nvSpPr>
        <p:spPr/>
        <p:txBody>
          <a:bodyPr/>
          <a:lstStyle/>
          <a:p>
            <a:fld id="{E6EAEA58-5BF1-451D-8746-1C7A7689DF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DC54FC-4144-4316-8BE5-0E479DAF8AB6}" type="datetime1">
              <a:rPr lang="en-US" smtClean="0"/>
              <a:pPr/>
              <a:t>10/25/11</a:t>
            </a:fld>
            <a:endParaRPr lang="en-US"/>
          </a:p>
        </p:txBody>
      </p:sp>
      <p:sp>
        <p:nvSpPr>
          <p:cNvPr id="8" name="Footer Placeholder 7"/>
          <p:cNvSpPr>
            <a:spLocks noGrp="1"/>
          </p:cNvSpPr>
          <p:nvPr>
            <p:ph type="ftr" sz="quarter" idx="11"/>
          </p:nvPr>
        </p:nvSpPr>
        <p:spPr/>
        <p:txBody>
          <a:bodyPr/>
          <a:lstStyle/>
          <a:p>
            <a:r>
              <a:rPr lang="en-US" smtClean="0"/>
              <a:t>Beinagrindur kennsluleiðbeiningar- Sannfæring    © Hrefna Birna Björnsdóttir og Sigríður Nanna Heimisdóttir © Námsgagnastofnun 2011 - 09935</a:t>
            </a:r>
            <a:endParaRPr lang="en-US"/>
          </a:p>
        </p:txBody>
      </p:sp>
      <p:sp>
        <p:nvSpPr>
          <p:cNvPr id="9" name="Slide Number Placeholder 8"/>
          <p:cNvSpPr>
            <a:spLocks noGrp="1"/>
          </p:cNvSpPr>
          <p:nvPr>
            <p:ph type="sldNum" sz="quarter" idx="12"/>
          </p:nvPr>
        </p:nvSpPr>
        <p:spPr/>
        <p:txBody>
          <a:bodyPr/>
          <a:lstStyle/>
          <a:p>
            <a:fld id="{E6EAEA58-5BF1-451D-8746-1C7A7689DFC9}"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2A6E80-1817-43DD-B894-090CEB966630}" type="datetime1">
              <a:rPr lang="en-US" smtClean="0"/>
              <a:pPr/>
              <a:t>10/25/11</a:t>
            </a:fld>
            <a:endParaRPr lang="en-US"/>
          </a:p>
        </p:txBody>
      </p:sp>
      <p:sp>
        <p:nvSpPr>
          <p:cNvPr id="4" name="Footer Placeholder 3"/>
          <p:cNvSpPr>
            <a:spLocks noGrp="1"/>
          </p:cNvSpPr>
          <p:nvPr>
            <p:ph type="ftr" sz="quarter" idx="11"/>
          </p:nvPr>
        </p:nvSpPr>
        <p:spPr/>
        <p:txBody>
          <a:bodyPr/>
          <a:lstStyle/>
          <a:p>
            <a:r>
              <a:rPr lang="en-US" smtClean="0"/>
              <a:t>Beinagrindur kennsluleiðbeiningar- Sannfæring    © Hrefna Birna Björnsdóttir og Sigríður Nanna Heimisdóttir © Námsgagnastofnun 2011 - 09935</a:t>
            </a:r>
            <a:endParaRPr lang="en-US"/>
          </a:p>
        </p:txBody>
      </p:sp>
      <p:sp>
        <p:nvSpPr>
          <p:cNvPr id="5" name="Slide Number Placeholder 4"/>
          <p:cNvSpPr>
            <a:spLocks noGrp="1"/>
          </p:cNvSpPr>
          <p:nvPr>
            <p:ph type="sldNum" sz="quarter" idx="12"/>
          </p:nvPr>
        </p:nvSpPr>
        <p:spPr/>
        <p:txBody>
          <a:bodyPr/>
          <a:lstStyle/>
          <a:p>
            <a:fld id="{E6EAEA58-5BF1-451D-8746-1C7A7689DF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C2A6D-DDBC-48F0-9AD3-53C5F8DBD1D5}" type="datetime1">
              <a:rPr lang="en-US" smtClean="0"/>
              <a:pPr/>
              <a:t>10/25/11</a:t>
            </a:fld>
            <a:endParaRPr lang="en-US"/>
          </a:p>
        </p:txBody>
      </p:sp>
      <p:sp>
        <p:nvSpPr>
          <p:cNvPr id="3" name="Footer Placeholder 2"/>
          <p:cNvSpPr>
            <a:spLocks noGrp="1"/>
          </p:cNvSpPr>
          <p:nvPr>
            <p:ph type="ftr" sz="quarter" idx="11"/>
          </p:nvPr>
        </p:nvSpPr>
        <p:spPr/>
        <p:txBody>
          <a:bodyPr/>
          <a:lstStyle/>
          <a:p>
            <a:r>
              <a:rPr lang="en-US" smtClean="0"/>
              <a:t>Beinagrindur kennsluleiðbeiningar- Sannfæring    © Hrefna Birna Björnsdóttir og Sigríður Nanna Heimisdóttir © Námsgagnastofnun 2011 - 09935</a:t>
            </a:r>
            <a:endParaRPr lang="en-US"/>
          </a:p>
        </p:txBody>
      </p:sp>
      <p:sp>
        <p:nvSpPr>
          <p:cNvPr id="4" name="Slide Number Placeholder 3"/>
          <p:cNvSpPr>
            <a:spLocks noGrp="1"/>
          </p:cNvSpPr>
          <p:nvPr>
            <p:ph type="sldNum" sz="quarter" idx="12"/>
          </p:nvPr>
        </p:nvSpPr>
        <p:spPr/>
        <p:txBody>
          <a:bodyPr/>
          <a:lstStyle/>
          <a:p>
            <a:fld id="{E6EAEA58-5BF1-451D-8746-1C7A7689DF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0D41E-99BA-4D5F-BEED-A61D1C0C4EC5}" type="datetime1">
              <a:rPr lang="en-US" smtClean="0"/>
              <a:pPr/>
              <a:t>10/25/11</a:t>
            </a:fld>
            <a:endParaRPr lang="en-US"/>
          </a:p>
        </p:txBody>
      </p:sp>
      <p:sp>
        <p:nvSpPr>
          <p:cNvPr id="6" name="Footer Placeholder 5"/>
          <p:cNvSpPr>
            <a:spLocks noGrp="1"/>
          </p:cNvSpPr>
          <p:nvPr>
            <p:ph type="ftr" sz="quarter" idx="11"/>
          </p:nvPr>
        </p:nvSpPr>
        <p:spPr/>
        <p:txBody>
          <a:bodyPr/>
          <a:lstStyle/>
          <a:p>
            <a:r>
              <a:rPr lang="en-US" smtClean="0"/>
              <a:t>Beinagrindur kennsluleiðbeiningar- Sannfæring    © Hrefna Birna Björnsdóttir og Sigríður Nanna Heimisdóttir © Námsgagnastofnun 2011 - 09935</a:t>
            </a:r>
            <a:endParaRPr lang="en-US"/>
          </a:p>
        </p:txBody>
      </p:sp>
      <p:sp>
        <p:nvSpPr>
          <p:cNvPr id="7" name="Slide Number Placeholder 6"/>
          <p:cNvSpPr>
            <a:spLocks noGrp="1"/>
          </p:cNvSpPr>
          <p:nvPr>
            <p:ph type="sldNum" sz="quarter" idx="12"/>
          </p:nvPr>
        </p:nvSpPr>
        <p:spPr/>
        <p:txBody>
          <a:bodyPr/>
          <a:lstStyle/>
          <a:p>
            <a:fld id="{E6EAEA58-5BF1-451D-8746-1C7A7689DFC9}"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C4885-E3DF-4BCE-8338-297FCC5E9579}" type="datetime1">
              <a:rPr lang="en-US" smtClean="0"/>
              <a:pPr/>
              <a:t>10/25/11</a:t>
            </a:fld>
            <a:endParaRPr lang="en-US"/>
          </a:p>
        </p:txBody>
      </p:sp>
      <p:sp>
        <p:nvSpPr>
          <p:cNvPr id="6" name="Footer Placeholder 5"/>
          <p:cNvSpPr>
            <a:spLocks noGrp="1"/>
          </p:cNvSpPr>
          <p:nvPr>
            <p:ph type="ftr" sz="quarter" idx="11"/>
          </p:nvPr>
        </p:nvSpPr>
        <p:spPr/>
        <p:txBody>
          <a:bodyPr/>
          <a:lstStyle/>
          <a:p>
            <a:r>
              <a:rPr lang="en-US" smtClean="0"/>
              <a:t>Beinagrindur kennsluleiðbeiningar- Sannfæring    © Hrefna Birna Björnsdóttir og Sigríður Nanna Heimisdóttir © Námsgagnastofnun 2011 - 09935</a:t>
            </a:r>
            <a:endParaRPr lang="en-US"/>
          </a:p>
        </p:txBody>
      </p:sp>
      <p:sp>
        <p:nvSpPr>
          <p:cNvPr id="7" name="Slide Number Placeholder 6"/>
          <p:cNvSpPr>
            <a:spLocks noGrp="1"/>
          </p:cNvSpPr>
          <p:nvPr>
            <p:ph type="sldNum" sz="quarter" idx="12"/>
          </p:nvPr>
        </p:nvSpPr>
        <p:spPr/>
        <p:txBody>
          <a:bodyPr/>
          <a:lstStyle/>
          <a:p>
            <a:fld id="{E6EAEA58-5BF1-451D-8746-1C7A7689DF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DAFE9B4-2B7B-4628-948A-F7755B0F46F0}" type="datetime1">
              <a:rPr lang="en-US" smtClean="0"/>
              <a:pPr/>
              <a:t>10/25/11</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smtClean="0"/>
              <a:t>Beinagrindur kennsluleiðbeiningar- Sannfæring    © Hrefna Birna Björnsdóttir og Sigríður Nanna Heimisdóttir © Námsgagnastofnun 2011 - 09935</a:t>
            </a:r>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6EAEA58-5BF1-451D-8746-1C7A7689DFC9}"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692696"/>
            <a:ext cx="5544616" cy="1470025"/>
          </a:xfrm>
        </p:spPr>
        <p:txBody>
          <a:bodyPr/>
          <a:lstStyle/>
          <a:p>
            <a:r>
              <a:rPr lang="is-IS" sz="7200" dirty="0" smtClean="0">
                <a:effectLst>
                  <a:outerShdw blurRad="50800" dist="38100" dir="10800000">
                    <a:schemeClr val="bg2">
                      <a:alpha val="40000"/>
                    </a:schemeClr>
                  </a:outerShdw>
                </a:effectLst>
              </a:rPr>
              <a:t>Sannfæring</a:t>
            </a:r>
            <a:endParaRPr lang="en-US" sz="7200" dirty="0">
              <a:effectLst>
                <a:outerShdw blurRad="50800" dist="38100" dir="10800000">
                  <a:schemeClr val="bg2">
                    <a:alpha val="40000"/>
                  </a:schemeClr>
                </a:outerShdw>
              </a:effectLst>
            </a:endParaRPr>
          </a:p>
        </p:txBody>
      </p:sp>
      <p:sp>
        <p:nvSpPr>
          <p:cNvPr id="3" name="Subtitle 2"/>
          <p:cNvSpPr>
            <a:spLocks noGrp="1"/>
          </p:cNvSpPr>
          <p:nvPr>
            <p:ph type="subTitle" idx="1"/>
          </p:nvPr>
        </p:nvSpPr>
        <p:spPr>
          <a:xfrm>
            <a:off x="827584" y="3356992"/>
            <a:ext cx="4176464" cy="1752600"/>
          </a:xfrm>
        </p:spPr>
        <p:txBody>
          <a:bodyPr/>
          <a:lstStyle/>
          <a:p>
            <a:r>
              <a:rPr lang="is-IS" dirty="0" smtClean="0"/>
              <a:t>Sannfæra kennara um að fá gullfisk í kennslustofuna</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36096" y="3501008"/>
            <a:ext cx="2860675" cy="21542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761999" y="6208776"/>
            <a:ext cx="7534772"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Sannfæring</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6449230"/>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Sannfæring</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grpSp>
        <p:nvGrpSpPr>
          <p:cNvPr id="3" name="Group 2"/>
          <p:cNvGrpSpPr/>
          <p:nvPr/>
        </p:nvGrpSpPr>
        <p:grpSpPr>
          <a:xfrm>
            <a:off x="3313819" y="620688"/>
            <a:ext cx="2516363" cy="5415828"/>
            <a:chOff x="2699792" y="461444"/>
            <a:chExt cx="2736304" cy="6063900"/>
          </a:xfrm>
        </p:grpSpPr>
        <p:sp>
          <p:nvSpPr>
            <p:cNvPr id="4" name="Isosceles Triangle 3"/>
            <p:cNvSpPr/>
            <p:nvPr/>
          </p:nvSpPr>
          <p:spPr>
            <a:xfrm rot="10800000">
              <a:off x="2699792" y="461444"/>
              <a:ext cx="2736304" cy="108012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3491880" y="1844824"/>
              <a:ext cx="1152128" cy="93610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2914510" y="5373216"/>
              <a:ext cx="2301645" cy="115212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3489269" y="4064372"/>
              <a:ext cx="1152128" cy="93610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3489269" y="2924944"/>
              <a:ext cx="1152128" cy="93610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7556900"/>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41008" y="1268760"/>
            <a:ext cx="7661981" cy="3960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761999" y="6208776"/>
            <a:ext cx="7482409"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Sannfæring</a:t>
            </a:r>
            <a:r>
              <a:rPr lang="en-US" dirty="0" smtClean="0"/>
              <a:t>    </a:t>
            </a:r>
          </a:p>
          <a:p>
            <a:r>
              <a:rPr lang="en-US" dirty="0" smtClean="0"/>
              <a:t>© Hrefna Birna Björnsdóttir og Sigríður Nanna Heimisdóttir © Námsgagnastofnun 2011</a:t>
            </a:r>
            <a:r>
              <a:rPr lang="en-US" dirty="0" smtClean="0"/>
              <a:t> – </a:t>
            </a:r>
            <a:r>
              <a:rPr lang="en-US" dirty="0" smtClean="0"/>
              <a:t>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528684"/>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9552" y="620688"/>
            <a:ext cx="8029575" cy="53054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Sannfæring</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9765500"/>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76525" y="692696"/>
            <a:ext cx="3790950" cy="5086350"/>
          </a:xfrm>
          <a:prstGeom prst="rect">
            <a:avLst/>
          </a:prstGeom>
          <a:noFill/>
          <a:ln w="9525">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Sannfæring</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1564974"/>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11746" y="548680"/>
            <a:ext cx="7520508" cy="549146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761999" y="6208776"/>
            <a:ext cx="7570255"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Sannfæring</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21264"/>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07604" y="620688"/>
            <a:ext cx="7128792" cy="5346594"/>
          </a:xfrm>
          <a:prstGeom prst="rect">
            <a:avLst/>
          </a:prstGeom>
        </p:spPr>
      </p:pic>
      <p:sp>
        <p:nvSpPr>
          <p:cNvPr id="3" name="Footer Placeholder 2"/>
          <p:cNvSpPr>
            <a:spLocks noGrp="1"/>
          </p:cNvSpPr>
          <p:nvPr>
            <p:ph type="ftr" sz="quarter" idx="11"/>
          </p:nvPr>
        </p:nvSpPr>
        <p:spPr>
          <a:xfrm>
            <a:off x="761999" y="6208776"/>
            <a:ext cx="7482409"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Sannfæring</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3819046"/>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90640" y="476672"/>
            <a:ext cx="3580554" cy="769625"/>
          </a:xfrm>
        </p:spPr>
        <p:txBody>
          <a:bodyPr>
            <a:normAutofit/>
          </a:bodyPr>
          <a:lstStyle/>
          <a:p>
            <a:r>
              <a:rPr lang="is-IS" sz="3600" dirty="0" smtClean="0"/>
              <a:t>Skipulagning</a:t>
            </a:r>
            <a:endParaRPr lang="en-US" sz="3600" dirty="0"/>
          </a:p>
        </p:txBody>
      </p:sp>
      <p:sp>
        <p:nvSpPr>
          <p:cNvPr id="103" name="Text Placeholder 102"/>
          <p:cNvSpPr>
            <a:spLocks noGrp="1"/>
          </p:cNvSpPr>
          <p:nvPr>
            <p:ph sz="half" idx="1"/>
          </p:nvPr>
        </p:nvSpPr>
        <p:spPr>
          <a:xfrm>
            <a:off x="761999" y="1599754"/>
            <a:ext cx="3681329" cy="1008112"/>
          </a:xfrm>
        </p:spPr>
        <p:txBody>
          <a:bodyPr>
            <a:normAutofit/>
          </a:bodyPr>
          <a:lstStyle/>
          <a:p>
            <a:pPr marL="0" indent="0">
              <a:buNone/>
            </a:pPr>
            <a:r>
              <a:rPr lang="is-IS" sz="2400" b="0" dirty="0" smtClean="0"/>
              <a:t>Settu hugmyndir þínar fram t.d. í hugarkorti</a:t>
            </a:r>
          </a:p>
          <a:p>
            <a:endParaRPr lang="en-US" dirty="0"/>
          </a:p>
        </p:txBody>
      </p:sp>
      <p:sp>
        <p:nvSpPr>
          <p:cNvPr id="104" name="Text Placeholder 103"/>
          <p:cNvSpPr>
            <a:spLocks noGrp="1"/>
          </p:cNvSpPr>
          <p:nvPr>
            <p:ph sz="half" idx="2"/>
          </p:nvPr>
        </p:nvSpPr>
        <p:spPr>
          <a:xfrm>
            <a:off x="4983653" y="1477773"/>
            <a:ext cx="3657600" cy="875183"/>
          </a:xfrm>
        </p:spPr>
        <p:txBody>
          <a:bodyPr>
            <a:normAutofit/>
          </a:bodyPr>
          <a:lstStyle/>
          <a:p>
            <a:pPr marL="0" indent="0">
              <a:buNone/>
            </a:pPr>
            <a:r>
              <a:rPr lang="is-IS" sz="2400" b="0" dirty="0" smtClean="0"/>
              <a:t>Flokkaðu hugmyndirnar</a:t>
            </a:r>
            <a:endParaRPr lang="en-US" sz="2400" b="0" dirty="0" smtClean="0"/>
          </a:p>
          <a:p>
            <a:endParaRPr lang="en-US" dirty="0"/>
          </a:p>
        </p:txBody>
      </p:sp>
      <p:sp>
        <p:nvSpPr>
          <p:cNvPr id="3" name="Footer Placeholder 2"/>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Sannfæring</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cxnSp>
        <p:nvCxnSpPr>
          <p:cNvPr id="27" name="Straight Connector 26"/>
          <p:cNvCxnSpPr>
            <a:stCxn id="17" idx="0"/>
          </p:cNvCxnSpPr>
          <p:nvPr/>
        </p:nvCxnSpPr>
        <p:spPr>
          <a:xfrm flipV="1">
            <a:off x="1531551" y="2956091"/>
            <a:ext cx="84498" cy="1675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0" idx="0"/>
          </p:cNvCxnSpPr>
          <p:nvPr/>
        </p:nvCxnSpPr>
        <p:spPr>
          <a:xfrm flipH="1" flipV="1">
            <a:off x="3555915" y="3516307"/>
            <a:ext cx="119325" cy="52016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945105" y="2664603"/>
            <a:ext cx="3123506" cy="3020224"/>
            <a:chOff x="638404" y="2614926"/>
            <a:chExt cx="3573556" cy="3406362"/>
          </a:xfrm>
        </p:grpSpPr>
        <p:sp>
          <p:nvSpPr>
            <p:cNvPr id="6" name="Oval 5"/>
            <p:cNvSpPr/>
            <p:nvPr/>
          </p:nvSpPr>
          <p:spPr>
            <a:xfrm>
              <a:off x="1835696" y="3530460"/>
              <a:ext cx="1229253" cy="109322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1"/>
            </p:cNvCxnSpPr>
            <p:nvPr/>
          </p:nvCxnSpPr>
          <p:spPr>
            <a:xfrm flipH="1" flipV="1">
              <a:off x="1471570" y="3460482"/>
              <a:ext cx="544146" cy="230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p:cNvCxnSpPr>
            <p:nvPr/>
          </p:nvCxnSpPr>
          <p:spPr>
            <a:xfrm flipH="1">
              <a:off x="1547666" y="4463585"/>
              <a:ext cx="468050" cy="579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596897" y="3019537"/>
              <a:ext cx="468052" cy="568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20" idx="2"/>
            </p:cNvCxnSpPr>
            <p:nvPr/>
          </p:nvCxnSpPr>
          <p:spPr>
            <a:xfrm>
              <a:off x="2964884" y="4311527"/>
              <a:ext cx="508994" cy="1026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4"/>
            </p:cNvCxnSpPr>
            <p:nvPr/>
          </p:nvCxnSpPr>
          <p:spPr>
            <a:xfrm>
              <a:off x="2450323" y="4623684"/>
              <a:ext cx="105453" cy="923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057320" y="3132662"/>
              <a:ext cx="504056" cy="477848"/>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992037" y="2614926"/>
              <a:ext cx="496838" cy="485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73878" y="4162184"/>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328212" y="5059086"/>
              <a:ext cx="515596"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295638" y="4753106"/>
              <a:ext cx="531477"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stCxn id="17" idx="2"/>
            </p:cNvCxnSpPr>
            <p:nvPr/>
          </p:nvCxnSpPr>
          <p:spPr>
            <a:xfrm flipH="1" flipV="1">
              <a:off x="638404" y="3229059"/>
              <a:ext cx="418916" cy="142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7" idx="3"/>
            </p:cNvCxnSpPr>
            <p:nvPr/>
          </p:nvCxnSpPr>
          <p:spPr>
            <a:xfrm flipH="1">
              <a:off x="1055510" y="3540531"/>
              <a:ext cx="75627" cy="382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8" idx="7"/>
            </p:cNvCxnSpPr>
            <p:nvPr/>
          </p:nvCxnSpPr>
          <p:spPr>
            <a:xfrm flipV="1">
              <a:off x="3416115" y="2614926"/>
              <a:ext cx="72760" cy="71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8" idx="6"/>
            </p:cNvCxnSpPr>
            <p:nvPr/>
          </p:nvCxnSpPr>
          <p:spPr>
            <a:xfrm flipV="1">
              <a:off x="3488875" y="2857845"/>
              <a:ext cx="27303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8" idx="2"/>
            </p:cNvCxnSpPr>
            <p:nvPr/>
          </p:nvCxnSpPr>
          <p:spPr>
            <a:xfrm flipH="1" flipV="1">
              <a:off x="2830923" y="2857845"/>
              <a:ext cx="16111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0" idx="7"/>
            </p:cNvCxnSpPr>
            <p:nvPr/>
          </p:nvCxnSpPr>
          <p:spPr>
            <a:xfrm flipV="1">
              <a:off x="3965579" y="4077072"/>
              <a:ext cx="246381" cy="158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20" idx="5"/>
            </p:cNvCxnSpPr>
            <p:nvPr/>
          </p:nvCxnSpPr>
          <p:spPr>
            <a:xfrm>
              <a:off x="3965579" y="4592423"/>
              <a:ext cx="123190" cy="160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25" idx="2"/>
            </p:cNvCxnSpPr>
            <p:nvPr/>
          </p:nvCxnSpPr>
          <p:spPr>
            <a:xfrm flipH="1">
              <a:off x="1055510" y="5005134"/>
              <a:ext cx="240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5" idx="4"/>
            </p:cNvCxnSpPr>
            <p:nvPr/>
          </p:nvCxnSpPr>
          <p:spPr>
            <a:xfrm flipH="1">
              <a:off x="1547666" y="5257162"/>
              <a:ext cx="13711" cy="289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25" idx="6"/>
            </p:cNvCxnSpPr>
            <p:nvPr/>
          </p:nvCxnSpPr>
          <p:spPr>
            <a:xfrm>
              <a:off x="1827115" y="5005134"/>
              <a:ext cx="1886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24" idx="2"/>
            </p:cNvCxnSpPr>
            <p:nvPr/>
          </p:nvCxnSpPr>
          <p:spPr>
            <a:xfrm flipH="1">
              <a:off x="2123728" y="5347118"/>
              <a:ext cx="2044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4" idx="4"/>
            </p:cNvCxnSpPr>
            <p:nvPr/>
          </p:nvCxnSpPr>
          <p:spPr>
            <a:xfrm>
              <a:off x="2586010" y="5635150"/>
              <a:ext cx="10887" cy="386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24" idx="6"/>
            </p:cNvCxnSpPr>
            <p:nvPr/>
          </p:nvCxnSpPr>
          <p:spPr>
            <a:xfrm>
              <a:off x="2843808" y="5347118"/>
              <a:ext cx="22114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5538793" y="2142148"/>
            <a:ext cx="2501612" cy="3833828"/>
            <a:chOff x="5647583" y="1772816"/>
            <a:chExt cx="2908265" cy="4055402"/>
          </a:xfrm>
        </p:grpSpPr>
        <p:sp>
          <p:nvSpPr>
            <p:cNvPr id="69" name="Isosceles Triangle 68"/>
            <p:cNvSpPr/>
            <p:nvPr/>
          </p:nvSpPr>
          <p:spPr>
            <a:xfrm rot="10800000">
              <a:off x="5940152" y="1844824"/>
              <a:ext cx="1296144" cy="84125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t> </a:t>
              </a:r>
              <a:endParaRPr lang="en-US" dirty="0"/>
            </a:p>
          </p:txBody>
        </p:sp>
        <p:sp>
          <p:nvSpPr>
            <p:cNvPr id="71" name="5-Point Star 70"/>
            <p:cNvSpPr/>
            <p:nvPr/>
          </p:nvSpPr>
          <p:spPr>
            <a:xfrm>
              <a:off x="6408204" y="2857846"/>
              <a:ext cx="360040" cy="3712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5-Point Star 71"/>
            <p:cNvSpPr/>
            <p:nvPr/>
          </p:nvSpPr>
          <p:spPr>
            <a:xfrm>
              <a:off x="6408204" y="3460482"/>
              <a:ext cx="360040" cy="4623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5-Point Star 72"/>
            <p:cNvSpPr/>
            <p:nvPr/>
          </p:nvSpPr>
          <p:spPr>
            <a:xfrm>
              <a:off x="6410571" y="4071155"/>
              <a:ext cx="360040" cy="48810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6049347" y="4753106"/>
              <a:ext cx="1077753" cy="10751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p:nvPr/>
          </p:nvCxnSpPr>
          <p:spPr>
            <a:xfrm flipV="1">
              <a:off x="6770611" y="2614926"/>
              <a:ext cx="609701" cy="242919"/>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876256" y="2906413"/>
              <a:ext cx="504056" cy="1131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770611" y="3132662"/>
              <a:ext cx="465685" cy="238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6770611" y="3371586"/>
              <a:ext cx="232842" cy="203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876256" y="3690559"/>
              <a:ext cx="360040" cy="41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770611" y="3922854"/>
              <a:ext cx="609701" cy="154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876256" y="4236001"/>
              <a:ext cx="360040" cy="755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876256" y="4414212"/>
              <a:ext cx="360040" cy="493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768244" y="4463585"/>
              <a:ext cx="360040" cy="289521"/>
            </a:xfrm>
            <a:prstGeom prst="line">
              <a:avLst/>
            </a:prstGeom>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236294" y="1772816"/>
              <a:ext cx="1319554" cy="390677"/>
            </a:xfrm>
            <a:prstGeom prst="rect">
              <a:avLst/>
            </a:prstGeom>
            <a:noFill/>
          </p:spPr>
          <p:txBody>
            <a:bodyPr wrap="square" rtlCol="0">
              <a:spAutoFit/>
            </a:bodyPr>
            <a:lstStyle/>
            <a:p>
              <a:r>
                <a:rPr lang="is-IS" dirty="0" smtClean="0"/>
                <a:t>Inngangur</a:t>
              </a:r>
              <a:endParaRPr lang="en-US" dirty="0"/>
            </a:p>
          </p:txBody>
        </p:sp>
        <p:sp>
          <p:nvSpPr>
            <p:cNvPr id="97" name="TextBox 96"/>
            <p:cNvSpPr txBox="1"/>
            <p:nvPr/>
          </p:nvSpPr>
          <p:spPr>
            <a:xfrm>
              <a:off x="7003453" y="5085184"/>
              <a:ext cx="1312963" cy="369332"/>
            </a:xfrm>
            <a:prstGeom prst="rect">
              <a:avLst/>
            </a:prstGeom>
            <a:noFill/>
          </p:spPr>
          <p:txBody>
            <a:bodyPr wrap="square" rtlCol="0">
              <a:spAutoFit/>
            </a:bodyPr>
            <a:lstStyle/>
            <a:p>
              <a:r>
                <a:rPr lang="is-IS" dirty="0" smtClean="0"/>
                <a:t>Endir</a:t>
              </a:r>
              <a:endParaRPr lang="en-US" dirty="0"/>
            </a:p>
          </p:txBody>
        </p:sp>
        <p:sp>
          <p:nvSpPr>
            <p:cNvPr id="98" name="TextBox 97"/>
            <p:cNvSpPr txBox="1"/>
            <p:nvPr/>
          </p:nvSpPr>
          <p:spPr>
            <a:xfrm>
              <a:off x="5688123" y="2844293"/>
              <a:ext cx="757350" cy="390677"/>
            </a:xfrm>
            <a:prstGeom prst="rect">
              <a:avLst/>
            </a:prstGeom>
            <a:noFill/>
          </p:spPr>
          <p:txBody>
            <a:bodyPr wrap="square" rtlCol="0">
              <a:spAutoFit/>
            </a:bodyPr>
            <a:lstStyle/>
            <a:p>
              <a:r>
                <a:rPr lang="is-IS" dirty="0" smtClean="0"/>
                <a:t>Rök</a:t>
              </a:r>
              <a:endParaRPr lang="en-US" dirty="0"/>
            </a:p>
          </p:txBody>
        </p:sp>
        <p:sp>
          <p:nvSpPr>
            <p:cNvPr id="101" name="TextBox 100"/>
            <p:cNvSpPr txBox="1"/>
            <p:nvPr/>
          </p:nvSpPr>
          <p:spPr>
            <a:xfrm>
              <a:off x="5674662" y="3483165"/>
              <a:ext cx="530979" cy="369332"/>
            </a:xfrm>
            <a:prstGeom prst="rect">
              <a:avLst/>
            </a:prstGeom>
            <a:noFill/>
          </p:spPr>
          <p:txBody>
            <a:bodyPr wrap="none" rtlCol="0">
              <a:spAutoFit/>
            </a:bodyPr>
            <a:lstStyle/>
            <a:p>
              <a:r>
                <a:rPr lang="is-IS" dirty="0" smtClean="0"/>
                <a:t>Rök</a:t>
              </a:r>
              <a:endParaRPr lang="en-US" dirty="0"/>
            </a:p>
          </p:txBody>
        </p:sp>
        <p:sp>
          <p:nvSpPr>
            <p:cNvPr id="102" name="TextBox 101"/>
            <p:cNvSpPr txBox="1"/>
            <p:nvPr/>
          </p:nvSpPr>
          <p:spPr>
            <a:xfrm>
              <a:off x="5647583" y="4069566"/>
              <a:ext cx="735877" cy="390677"/>
            </a:xfrm>
            <a:prstGeom prst="rect">
              <a:avLst/>
            </a:prstGeom>
            <a:noFill/>
          </p:spPr>
          <p:txBody>
            <a:bodyPr wrap="square" rtlCol="0">
              <a:spAutoFit/>
            </a:bodyPr>
            <a:lstStyle/>
            <a:p>
              <a:r>
                <a:rPr lang="is-IS" dirty="0" smtClean="0"/>
                <a:t>Rök</a:t>
              </a:r>
              <a:endParaRPr lang="en-US" dirty="0"/>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0106806"/>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21944" y="435458"/>
            <a:ext cx="3494453" cy="880120"/>
          </a:xfrm>
        </p:spPr>
        <p:txBody>
          <a:bodyPr>
            <a:normAutofit/>
          </a:bodyPr>
          <a:lstStyle/>
          <a:p>
            <a:r>
              <a:rPr lang="is-IS" sz="4400" dirty="0" smtClean="0"/>
              <a:t>Skipulagning</a:t>
            </a:r>
            <a:endParaRPr lang="en-US" sz="4400" dirty="0"/>
          </a:p>
        </p:txBody>
      </p:sp>
      <p:sp>
        <p:nvSpPr>
          <p:cNvPr id="9" name="Content Placeholder 8"/>
          <p:cNvSpPr>
            <a:spLocks noGrp="1"/>
          </p:cNvSpPr>
          <p:nvPr>
            <p:ph idx="1"/>
          </p:nvPr>
        </p:nvSpPr>
        <p:spPr>
          <a:xfrm>
            <a:off x="5234153" y="692696"/>
            <a:ext cx="2760204" cy="1075941"/>
          </a:xfrm>
        </p:spPr>
        <p:txBody>
          <a:bodyPr>
            <a:normAutofit fontScale="92500"/>
          </a:bodyPr>
          <a:lstStyle/>
          <a:p>
            <a:pPr marL="0" indent="0">
              <a:buNone/>
            </a:pPr>
            <a:r>
              <a:rPr lang="is-IS" dirty="0"/>
              <a:t>Settu hugmyndir þínar fram t.d. í hugarkorti</a:t>
            </a:r>
          </a:p>
          <a:p>
            <a:endParaRPr lang="is-IS" dirty="0"/>
          </a:p>
        </p:txBody>
      </p:sp>
      <p:sp>
        <p:nvSpPr>
          <p:cNvPr id="3" name="Footer Placeholder 2"/>
          <p:cNvSpPr>
            <a:spLocks noGrp="1"/>
          </p:cNvSpPr>
          <p:nvPr>
            <p:ph type="ftr" sz="quarter" idx="11"/>
          </p:nvPr>
        </p:nvSpPr>
        <p:spPr>
          <a:xfrm>
            <a:off x="761999" y="6208776"/>
            <a:ext cx="7482409"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Sannfæring</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grpSp>
        <p:nvGrpSpPr>
          <p:cNvPr id="177" name="Group 176"/>
          <p:cNvGrpSpPr/>
          <p:nvPr/>
        </p:nvGrpSpPr>
        <p:grpSpPr>
          <a:xfrm>
            <a:off x="1869421" y="1916847"/>
            <a:ext cx="5405158" cy="4021865"/>
            <a:chOff x="755576" y="1123368"/>
            <a:chExt cx="5987431" cy="4909557"/>
          </a:xfrm>
        </p:grpSpPr>
        <p:sp>
          <p:nvSpPr>
            <p:cNvPr id="80" name="Oval 79"/>
            <p:cNvSpPr/>
            <p:nvPr/>
          </p:nvSpPr>
          <p:spPr>
            <a:xfrm>
              <a:off x="4792582" y="1402385"/>
              <a:ext cx="1368152" cy="125245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V="1">
              <a:off x="5804576" y="1123368"/>
              <a:ext cx="209277" cy="347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136929" y="2200571"/>
              <a:ext cx="606078" cy="22419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4557748" y="1446241"/>
              <a:ext cx="362460" cy="213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947903" y="3041356"/>
              <a:ext cx="651088" cy="259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983833" y="4337115"/>
              <a:ext cx="305826" cy="597056"/>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829556" y="2494744"/>
              <a:ext cx="1383685" cy="1093224"/>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600" dirty="0" smtClean="0">
                  <a:solidFill>
                    <a:schemeClr val="tx1"/>
                  </a:solidFill>
                </a:rPr>
                <a:t>Gullfisk í skóla-stofuna</a:t>
              </a:r>
              <a:endParaRPr lang="en-US" sz="1600" dirty="0">
                <a:solidFill>
                  <a:schemeClr val="tx1"/>
                </a:solidFill>
              </a:endParaRPr>
            </a:p>
          </p:txBody>
        </p:sp>
        <p:cxnSp>
          <p:nvCxnSpPr>
            <p:cNvPr id="10" name="Straight Connector 9"/>
            <p:cNvCxnSpPr/>
            <p:nvPr/>
          </p:nvCxnSpPr>
          <p:spPr>
            <a:xfrm flipH="1">
              <a:off x="2225158" y="3300364"/>
              <a:ext cx="714113" cy="658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141201" y="2285222"/>
              <a:ext cx="722549" cy="482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00" idx="2"/>
            </p:cNvCxnSpPr>
            <p:nvPr/>
          </p:nvCxnSpPr>
          <p:spPr>
            <a:xfrm>
              <a:off x="4141201" y="3300364"/>
              <a:ext cx="873122" cy="5167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4"/>
            </p:cNvCxnSpPr>
            <p:nvPr/>
          </p:nvCxnSpPr>
          <p:spPr>
            <a:xfrm>
              <a:off x="3521399" y="3587968"/>
              <a:ext cx="306182" cy="8199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6050156" y="4337115"/>
              <a:ext cx="271078" cy="383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559123" y="4311396"/>
              <a:ext cx="380148" cy="13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762122" y="4977156"/>
              <a:ext cx="573511" cy="150035"/>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3938536" y="5646787"/>
              <a:ext cx="1" cy="386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616504" y="5271207"/>
              <a:ext cx="673155" cy="146047"/>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938104" y="1420952"/>
              <a:ext cx="1113807" cy="1164694"/>
            </a:xfrm>
            <a:prstGeom prst="rect">
              <a:avLst/>
            </a:prstGeom>
            <a:noFill/>
          </p:spPr>
          <p:txBody>
            <a:bodyPr wrap="square" rtlCol="0">
              <a:spAutoFit/>
            </a:bodyPr>
            <a:lstStyle/>
            <a:p>
              <a:r>
                <a:rPr lang="is-IS" sz="1400" dirty="0" smtClean="0"/>
                <a:t>Gott fyrir krakka að hafa dýr nálægt sér</a:t>
              </a:r>
              <a:endParaRPr lang="en-US" sz="1400" dirty="0"/>
            </a:p>
          </p:txBody>
        </p:sp>
        <p:sp>
          <p:nvSpPr>
            <p:cNvPr id="97" name="Oval 96"/>
            <p:cNvSpPr/>
            <p:nvPr/>
          </p:nvSpPr>
          <p:spPr>
            <a:xfrm>
              <a:off x="1226600" y="3578147"/>
              <a:ext cx="1368152" cy="125245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347864" y="4407960"/>
              <a:ext cx="1368152" cy="125245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5014323" y="3190852"/>
              <a:ext cx="1368152" cy="125245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s-IS" sz="1400" dirty="0">
                  <a:solidFill>
                    <a:schemeClr val="tx1"/>
                  </a:solidFill>
                </a:rPr>
                <a:t>Róandi áhrif á </a:t>
              </a:r>
              <a:r>
                <a:rPr lang="is-IS" sz="1400" dirty="0" smtClean="0">
                  <a:solidFill>
                    <a:schemeClr val="tx1"/>
                  </a:solidFill>
                </a:rPr>
                <a:t>um-hverfið</a:t>
              </a:r>
              <a:endParaRPr lang="en-US" sz="1400" dirty="0">
                <a:solidFill>
                  <a:schemeClr val="tx1"/>
                </a:solidFill>
              </a:endParaRPr>
            </a:p>
          </p:txBody>
        </p:sp>
        <p:sp>
          <p:nvSpPr>
            <p:cNvPr id="150" name="Oval 149"/>
            <p:cNvSpPr/>
            <p:nvPr/>
          </p:nvSpPr>
          <p:spPr>
            <a:xfrm>
              <a:off x="1317585" y="1389971"/>
              <a:ext cx="1368152" cy="125245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endCxn id="150" idx="5"/>
            </p:cNvCxnSpPr>
            <p:nvPr/>
          </p:nvCxnSpPr>
          <p:spPr>
            <a:xfrm flipH="1" flipV="1">
              <a:off x="2485376" y="2459011"/>
              <a:ext cx="546816" cy="182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flipV="1">
              <a:off x="1043608" y="1296886"/>
              <a:ext cx="493703" cy="24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1043608" y="2411685"/>
              <a:ext cx="442073" cy="428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flipV="1">
              <a:off x="755576" y="3918685"/>
              <a:ext cx="471025" cy="84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1537311" y="4782914"/>
              <a:ext cx="162696" cy="362319"/>
            </a:xfrm>
            <a:prstGeom prst="line">
              <a:avLst/>
            </a:prstGeom>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1356913" y="1812917"/>
              <a:ext cx="1237839" cy="338554"/>
            </a:xfrm>
            <a:prstGeom prst="rect">
              <a:avLst/>
            </a:prstGeom>
            <a:noFill/>
          </p:spPr>
          <p:txBody>
            <a:bodyPr wrap="none" rtlCol="0">
              <a:spAutoFit/>
            </a:bodyPr>
            <a:lstStyle/>
            <a:p>
              <a:r>
                <a:rPr lang="is-IS" sz="1600" dirty="0" smtClean="0"/>
                <a:t>Skemmtilegt</a:t>
              </a:r>
              <a:endParaRPr lang="en-US" sz="1600" dirty="0"/>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4299915"/>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 name="5-Point Star 37"/>
          <p:cNvSpPr/>
          <p:nvPr/>
        </p:nvSpPr>
        <p:spPr>
          <a:xfrm>
            <a:off x="5584714" y="3253961"/>
            <a:ext cx="540963" cy="505634"/>
          </a:xfrm>
          <a:prstGeom prst="star5">
            <a:avLst/>
          </a:prstGeom>
          <a:solidFill>
            <a:schemeClr val="accent1">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5-Point Star 38"/>
          <p:cNvSpPr/>
          <p:nvPr/>
        </p:nvSpPr>
        <p:spPr>
          <a:xfrm>
            <a:off x="5584714" y="3895123"/>
            <a:ext cx="540963" cy="505634"/>
          </a:xfrm>
          <a:prstGeom prst="star5">
            <a:avLst/>
          </a:prstGeom>
          <a:solidFill>
            <a:schemeClr val="accent1">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960633"/>
            <a:ext cx="3161928" cy="742185"/>
          </a:xfrm>
        </p:spPr>
        <p:txBody>
          <a:bodyPr>
            <a:noAutofit/>
          </a:bodyPr>
          <a:lstStyle/>
          <a:p>
            <a:r>
              <a:rPr lang="is-IS" sz="4000" dirty="0" smtClean="0"/>
              <a:t>Skipulagning</a:t>
            </a:r>
            <a:endParaRPr lang="en-US" sz="4000" dirty="0"/>
          </a:p>
        </p:txBody>
      </p:sp>
      <p:cxnSp>
        <p:nvCxnSpPr>
          <p:cNvPr id="89" name="Straight Connector 88"/>
          <p:cNvCxnSpPr/>
          <p:nvPr/>
        </p:nvCxnSpPr>
        <p:spPr>
          <a:xfrm flipV="1">
            <a:off x="6287915" y="4180331"/>
            <a:ext cx="360040" cy="75526"/>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Sannfæring</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grpSp>
        <p:nvGrpSpPr>
          <p:cNvPr id="15" name="Group 14"/>
          <p:cNvGrpSpPr/>
          <p:nvPr/>
        </p:nvGrpSpPr>
        <p:grpSpPr>
          <a:xfrm>
            <a:off x="3795848" y="527386"/>
            <a:ext cx="4644595" cy="5421895"/>
            <a:chOff x="3795848" y="527386"/>
            <a:chExt cx="4644595" cy="5421895"/>
          </a:xfrm>
        </p:grpSpPr>
        <p:cxnSp>
          <p:nvCxnSpPr>
            <p:cNvPr id="78" name="Straight Connector 77"/>
            <p:cNvCxnSpPr/>
            <p:nvPr/>
          </p:nvCxnSpPr>
          <p:spPr>
            <a:xfrm flipV="1">
              <a:off x="6533335" y="2350406"/>
              <a:ext cx="1386734" cy="438738"/>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795848" y="527386"/>
              <a:ext cx="4644595" cy="5421895"/>
              <a:chOff x="3795848" y="527386"/>
              <a:chExt cx="4644595" cy="5421895"/>
            </a:xfrm>
          </p:grpSpPr>
          <p:sp>
            <p:nvSpPr>
              <p:cNvPr id="96" name="TextBox 95"/>
              <p:cNvSpPr txBox="1"/>
              <p:nvPr/>
            </p:nvSpPr>
            <p:spPr>
              <a:xfrm>
                <a:off x="7071909" y="1282794"/>
                <a:ext cx="1152128" cy="369332"/>
              </a:xfrm>
              <a:prstGeom prst="rect">
                <a:avLst/>
              </a:prstGeom>
              <a:noFill/>
            </p:spPr>
            <p:txBody>
              <a:bodyPr wrap="square" rtlCol="0">
                <a:spAutoFit/>
              </a:bodyPr>
              <a:lstStyle/>
              <a:p>
                <a:r>
                  <a:rPr lang="is-IS" dirty="0" smtClean="0"/>
                  <a:t>Inngangur</a:t>
                </a:r>
                <a:endParaRPr lang="en-US" dirty="0"/>
              </a:p>
            </p:txBody>
          </p:sp>
          <p:grpSp>
            <p:nvGrpSpPr>
              <p:cNvPr id="10" name="Group 9"/>
              <p:cNvGrpSpPr/>
              <p:nvPr/>
            </p:nvGrpSpPr>
            <p:grpSpPr>
              <a:xfrm>
                <a:off x="3795848" y="527386"/>
                <a:ext cx="4644595" cy="5421895"/>
                <a:chOff x="3836337" y="527386"/>
                <a:chExt cx="4644595" cy="5421895"/>
              </a:xfrm>
            </p:grpSpPr>
            <p:grpSp>
              <p:nvGrpSpPr>
                <p:cNvPr id="5" name="Group 4"/>
                <p:cNvGrpSpPr/>
                <p:nvPr/>
              </p:nvGrpSpPr>
              <p:grpSpPr>
                <a:xfrm>
                  <a:off x="3836337" y="527386"/>
                  <a:ext cx="4083732" cy="1533461"/>
                  <a:chOff x="2114109" y="542999"/>
                  <a:chExt cx="4354117" cy="1636519"/>
                </a:xfrm>
              </p:grpSpPr>
              <p:sp>
                <p:nvSpPr>
                  <p:cNvPr id="69" name="Isosceles Triangle 68"/>
                  <p:cNvSpPr/>
                  <p:nvPr/>
                </p:nvSpPr>
                <p:spPr>
                  <a:xfrm rot="10800000">
                    <a:off x="2114109" y="548680"/>
                    <a:ext cx="4354117" cy="1630838"/>
                  </a:xfrm>
                  <a:prstGeom prst="triangle">
                    <a:avLst>
                      <a:gd name="adj" fmla="val 5067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t> </a:t>
                    </a:r>
                    <a:endParaRPr lang="en-US" dirty="0"/>
                  </a:p>
                </p:txBody>
              </p:sp>
              <p:sp>
                <p:nvSpPr>
                  <p:cNvPr id="49" name="TextBox 48"/>
                  <p:cNvSpPr txBox="1"/>
                  <p:nvPr/>
                </p:nvSpPr>
                <p:spPr>
                  <a:xfrm>
                    <a:off x="2527166" y="542999"/>
                    <a:ext cx="3364996" cy="1280998"/>
                  </a:xfrm>
                  <a:prstGeom prst="rect">
                    <a:avLst/>
                  </a:prstGeom>
                  <a:noFill/>
                </p:spPr>
                <p:txBody>
                  <a:bodyPr wrap="square" rtlCol="0">
                    <a:spAutoFit/>
                  </a:bodyPr>
                  <a:lstStyle/>
                  <a:p>
                    <a:pPr algn="ctr"/>
                    <a:r>
                      <a:rPr lang="is-IS" sz="1200" dirty="0" smtClean="0"/>
                      <a:t>Börnin í 6.HS í Barnaskóla Flateyjar hafa lesið 100 bækur sl. mánuð. Einnig hafa þau staðið sig vel í verkefninu:  Allir vinir, </a:t>
                    </a:r>
                  </a:p>
                  <a:p>
                    <a:pPr algn="ctr"/>
                    <a:r>
                      <a:rPr lang="is-IS" sz="1200" dirty="0" smtClean="0"/>
                      <a:t>sýnt prúðmennsku</a:t>
                    </a:r>
                  </a:p>
                  <a:p>
                    <a:pPr algn="ctr"/>
                    <a:r>
                      <a:rPr lang="is-IS" sz="1200" dirty="0" smtClean="0"/>
                      <a:t>í matsalnum og svo </a:t>
                    </a:r>
                  </a:p>
                  <a:p>
                    <a:pPr algn="ctr"/>
                    <a:r>
                      <a:rPr lang="is-IS" sz="1200" dirty="0" smtClean="0"/>
                      <a:t> lengi telja.</a:t>
                    </a:r>
                    <a:endParaRPr lang="en-US" sz="1200" dirty="0"/>
                  </a:p>
                </p:txBody>
              </p:sp>
            </p:grpSp>
            <p:grpSp>
              <p:nvGrpSpPr>
                <p:cNvPr id="6" name="Group 5"/>
                <p:cNvGrpSpPr/>
                <p:nvPr/>
              </p:nvGrpSpPr>
              <p:grpSpPr>
                <a:xfrm>
                  <a:off x="4067944" y="2060848"/>
                  <a:ext cx="4412988" cy="3888433"/>
                  <a:chOff x="3102005" y="2564904"/>
                  <a:chExt cx="3726969" cy="3402676"/>
                </a:xfrm>
              </p:grpSpPr>
              <p:sp>
                <p:nvSpPr>
                  <p:cNvPr id="71" name="5-Point Star 70"/>
                  <p:cNvSpPr/>
                  <p:nvPr/>
                </p:nvSpPr>
                <p:spPr>
                  <a:xfrm>
                    <a:off x="4354003" y="3022072"/>
                    <a:ext cx="456868" cy="442468"/>
                  </a:xfrm>
                  <a:prstGeom prst="star5">
                    <a:avLst/>
                  </a:prstGeom>
                  <a:solidFill>
                    <a:schemeClr val="accent1">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3102005" y="4844153"/>
                    <a:ext cx="3057692" cy="1123427"/>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p:nvPr/>
                </p:nvCxnSpPr>
                <p:spPr>
                  <a:xfrm flipV="1">
                    <a:off x="4932185" y="2564904"/>
                    <a:ext cx="503911" cy="462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166570" y="3400084"/>
                    <a:ext cx="625105" cy="48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4963573" y="3765952"/>
                    <a:ext cx="616539" cy="2056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826395" y="3892265"/>
                    <a:ext cx="609701" cy="154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956989" y="4558972"/>
                    <a:ext cx="360040" cy="493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829573" y="4670126"/>
                    <a:ext cx="360040" cy="289521"/>
                  </a:xfrm>
                  <a:prstGeom prst="line">
                    <a:avLst/>
                  </a:prstGeom>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3235383" y="3612869"/>
                    <a:ext cx="530979" cy="369332"/>
                  </a:xfrm>
                  <a:prstGeom prst="rect">
                    <a:avLst/>
                  </a:prstGeom>
                  <a:noFill/>
                </p:spPr>
                <p:txBody>
                  <a:bodyPr wrap="none" rtlCol="0">
                    <a:spAutoFit/>
                  </a:bodyPr>
                  <a:lstStyle/>
                  <a:p>
                    <a:r>
                      <a:rPr lang="is-IS" dirty="0" smtClean="0"/>
                      <a:t>Rök</a:t>
                    </a:r>
                    <a:endParaRPr lang="en-US" dirty="0"/>
                  </a:p>
                </p:txBody>
              </p:sp>
              <p:sp>
                <p:nvSpPr>
                  <p:cNvPr id="55" name="TextBox 54"/>
                  <p:cNvSpPr txBox="1"/>
                  <p:nvPr/>
                </p:nvSpPr>
                <p:spPr>
                  <a:xfrm>
                    <a:off x="4057398" y="4240634"/>
                    <a:ext cx="1519004" cy="369332"/>
                  </a:xfrm>
                  <a:prstGeom prst="rect">
                    <a:avLst/>
                  </a:prstGeom>
                  <a:noFill/>
                </p:spPr>
                <p:txBody>
                  <a:bodyPr wrap="square" rtlCol="0">
                    <a:spAutoFit/>
                  </a:bodyPr>
                  <a:lstStyle/>
                  <a:p>
                    <a:r>
                      <a:rPr lang="is-IS" b="1" dirty="0" smtClean="0"/>
                      <a:t>Skemmtilegt</a:t>
                    </a:r>
                    <a:endParaRPr lang="en-US" b="1" dirty="0"/>
                  </a:p>
                </p:txBody>
              </p:sp>
              <p:sp>
                <p:nvSpPr>
                  <p:cNvPr id="9" name="TextBox 8"/>
                  <p:cNvSpPr txBox="1"/>
                  <p:nvPr/>
                </p:nvSpPr>
                <p:spPr>
                  <a:xfrm>
                    <a:off x="4332251" y="3030752"/>
                    <a:ext cx="633507" cy="369332"/>
                  </a:xfrm>
                  <a:prstGeom prst="rect">
                    <a:avLst/>
                  </a:prstGeom>
                  <a:noFill/>
                </p:spPr>
                <p:txBody>
                  <a:bodyPr wrap="none" rtlCol="0">
                    <a:spAutoFit/>
                  </a:bodyPr>
                  <a:lstStyle/>
                  <a:p>
                    <a:r>
                      <a:rPr lang="is-IS" b="1" dirty="0" smtClean="0"/>
                      <a:t>Gott</a:t>
                    </a:r>
                    <a:endParaRPr lang="en-US" b="1" dirty="0"/>
                  </a:p>
                </p:txBody>
              </p:sp>
              <p:sp>
                <p:nvSpPr>
                  <p:cNvPr id="21" name="TextBox 20"/>
                  <p:cNvSpPr txBox="1"/>
                  <p:nvPr/>
                </p:nvSpPr>
                <p:spPr>
                  <a:xfrm rot="20531463">
                    <a:off x="5147851" y="2594576"/>
                    <a:ext cx="1297737" cy="323194"/>
                  </a:xfrm>
                  <a:prstGeom prst="rect">
                    <a:avLst/>
                  </a:prstGeom>
                  <a:noFill/>
                </p:spPr>
                <p:txBody>
                  <a:bodyPr wrap="square" rtlCol="0">
                    <a:spAutoFit/>
                  </a:bodyPr>
                  <a:lstStyle/>
                  <a:p>
                    <a:r>
                      <a:rPr lang="is-IS" dirty="0" smtClean="0"/>
                      <a:t>Bekkjarandi</a:t>
                    </a:r>
                    <a:endParaRPr lang="en-US" dirty="0"/>
                  </a:p>
                </p:txBody>
              </p:sp>
              <p:sp>
                <p:nvSpPr>
                  <p:cNvPr id="22" name="TextBox 21"/>
                  <p:cNvSpPr txBox="1"/>
                  <p:nvPr/>
                </p:nvSpPr>
                <p:spPr>
                  <a:xfrm rot="157406">
                    <a:off x="5375705" y="3149922"/>
                    <a:ext cx="1453269" cy="369332"/>
                  </a:xfrm>
                  <a:prstGeom prst="rect">
                    <a:avLst/>
                  </a:prstGeom>
                  <a:noFill/>
                </p:spPr>
                <p:txBody>
                  <a:bodyPr wrap="square" rtlCol="0">
                    <a:spAutoFit/>
                  </a:bodyPr>
                  <a:lstStyle/>
                  <a:p>
                    <a:r>
                      <a:rPr lang="is-IS" dirty="0" smtClean="0"/>
                      <a:t>Ábyrgð</a:t>
                    </a:r>
                    <a:endParaRPr lang="en-US" dirty="0"/>
                  </a:p>
                </p:txBody>
              </p:sp>
              <p:sp>
                <p:nvSpPr>
                  <p:cNvPr id="32" name="TextBox 31"/>
                  <p:cNvSpPr txBox="1"/>
                  <p:nvPr/>
                </p:nvSpPr>
                <p:spPr>
                  <a:xfrm>
                    <a:off x="3235382" y="3017553"/>
                    <a:ext cx="530979" cy="369332"/>
                  </a:xfrm>
                  <a:prstGeom prst="rect">
                    <a:avLst/>
                  </a:prstGeom>
                  <a:noFill/>
                </p:spPr>
                <p:txBody>
                  <a:bodyPr wrap="none" rtlCol="0">
                    <a:spAutoFit/>
                  </a:bodyPr>
                  <a:lstStyle/>
                  <a:p>
                    <a:r>
                      <a:rPr lang="is-IS" dirty="0" smtClean="0"/>
                      <a:t>Rök</a:t>
                    </a:r>
                    <a:endParaRPr lang="en-US" dirty="0"/>
                  </a:p>
                </p:txBody>
              </p:sp>
              <p:sp>
                <p:nvSpPr>
                  <p:cNvPr id="33" name="TextBox 32"/>
                  <p:cNvSpPr txBox="1"/>
                  <p:nvPr/>
                </p:nvSpPr>
                <p:spPr>
                  <a:xfrm>
                    <a:off x="3250151" y="4243171"/>
                    <a:ext cx="530979" cy="369332"/>
                  </a:xfrm>
                  <a:prstGeom prst="rect">
                    <a:avLst/>
                  </a:prstGeom>
                  <a:noFill/>
                </p:spPr>
                <p:txBody>
                  <a:bodyPr wrap="none" rtlCol="0">
                    <a:spAutoFit/>
                  </a:bodyPr>
                  <a:lstStyle/>
                  <a:p>
                    <a:r>
                      <a:rPr lang="is-IS" dirty="0" smtClean="0"/>
                      <a:t>Rök</a:t>
                    </a:r>
                    <a:endParaRPr lang="en-US" dirty="0"/>
                  </a:p>
                </p:txBody>
              </p:sp>
              <p:sp>
                <p:nvSpPr>
                  <p:cNvPr id="53" name="TextBox 52"/>
                  <p:cNvSpPr txBox="1"/>
                  <p:nvPr/>
                </p:nvSpPr>
                <p:spPr>
                  <a:xfrm>
                    <a:off x="4192298" y="3591569"/>
                    <a:ext cx="902811" cy="369332"/>
                  </a:xfrm>
                  <a:prstGeom prst="rect">
                    <a:avLst/>
                  </a:prstGeom>
                  <a:noFill/>
                </p:spPr>
                <p:txBody>
                  <a:bodyPr wrap="none" rtlCol="0">
                    <a:spAutoFit/>
                  </a:bodyPr>
                  <a:lstStyle/>
                  <a:p>
                    <a:r>
                      <a:rPr lang="is-IS" b="1" dirty="0" smtClean="0"/>
                      <a:t>Róandi</a:t>
                    </a:r>
                    <a:endParaRPr lang="en-US" b="1" dirty="0"/>
                  </a:p>
                </p:txBody>
              </p:sp>
            </p:grpSp>
          </p:grpSp>
          <p:sp>
            <p:nvSpPr>
              <p:cNvPr id="23" name="TextBox 22"/>
              <p:cNvSpPr txBox="1"/>
              <p:nvPr/>
            </p:nvSpPr>
            <p:spPr>
              <a:xfrm>
                <a:off x="4739006" y="4894787"/>
                <a:ext cx="2197415" cy="1015663"/>
              </a:xfrm>
              <a:prstGeom prst="rect">
                <a:avLst/>
              </a:prstGeom>
              <a:noFill/>
            </p:spPr>
            <p:txBody>
              <a:bodyPr wrap="square" rtlCol="0">
                <a:spAutoFit/>
              </a:bodyPr>
              <a:lstStyle/>
              <a:p>
                <a:pPr algn="ctr"/>
                <a:r>
                  <a:rPr lang="is-IS" sz="1200" dirty="0" smtClean="0"/>
                  <a:t>Það er því </a:t>
                </a:r>
              </a:p>
              <a:p>
                <a:pPr algn="ctr"/>
                <a:r>
                  <a:rPr lang="is-IS" sz="1200" dirty="0" smtClean="0"/>
                  <a:t>ósk okkar allra að </a:t>
                </a:r>
              </a:p>
              <a:p>
                <a:pPr algn="ctr"/>
                <a:r>
                  <a:rPr lang="is-IS" sz="1200" dirty="0" smtClean="0"/>
                  <a:t>keyptur verði gullfiskur fyrir bekkinn. Við lofum í einu og öllu að hugsa vel um hann. </a:t>
                </a:r>
                <a:endParaRPr lang="en-US" sz="1200" dirty="0"/>
              </a:p>
            </p:txBody>
          </p:sp>
          <p:sp>
            <p:nvSpPr>
              <p:cNvPr id="41" name="TextBox 40"/>
              <p:cNvSpPr txBox="1"/>
              <p:nvPr/>
            </p:nvSpPr>
            <p:spPr>
              <a:xfrm>
                <a:off x="7297515" y="5402619"/>
                <a:ext cx="874885" cy="369332"/>
              </a:xfrm>
              <a:prstGeom prst="rect">
                <a:avLst/>
              </a:prstGeom>
              <a:noFill/>
            </p:spPr>
            <p:txBody>
              <a:bodyPr wrap="square" rtlCol="0">
                <a:spAutoFit/>
              </a:bodyPr>
              <a:lstStyle/>
              <a:p>
                <a:r>
                  <a:rPr lang="is-IS" dirty="0" smtClean="0"/>
                  <a:t>Endir</a:t>
                </a:r>
                <a:endParaRPr lang="en-US" dirty="0"/>
              </a:p>
            </p:txBody>
          </p:sp>
        </p:gr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7251544"/>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68143" y="692696"/>
            <a:ext cx="2400267" cy="18002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755576" y="548680"/>
            <a:ext cx="4680520" cy="780694"/>
          </a:xfrm>
        </p:spPr>
        <p:txBody>
          <a:bodyPr>
            <a:normAutofit/>
          </a:bodyPr>
          <a:lstStyle/>
          <a:p>
            <a:r>
              <a:rPr lang="is-IS" sz="4400" dirty="0" smtClean="0"/>
              <a:t>Sannfærandi ritun</a:t>
            </a:r>
            <a:endParaRPr lang="en-US" sz="4400" dirty="0"/>
          </a:p>
        </p:txBody>
      </p:sp>
      <p:sp>
        <p:nvSpPr>
          <p:cNvPr id="3" name="Content Placeholder 2"/>
          <p:cNvSpPr>
            <a:spLocks noGrp="1"/>
          </p:cNvSpPr>
          <p:nvPr>
            <p:ph idx="1"/>
          </p:nvPr>
        </p:nvSpPr>
        <p:spPr>
          <a:xfrm>
            <a:off x="762000" y="1592796"/>
            <a:ext cx="7772400" cy="4417951"/>
          </a:xfrm>
        </p:spPr>
        <p:txBody>
          <a:bodyPr>
            <a:normAutofit fontScale="92500"/>
          </a:bodyPr>
          <a:lstStyle/>
          <a:p>
            <a:pPr marL="0" indent="0">
              <a:buNone/>
            </a:pPr>
            <a:r>
              <a:rPr lang="is-IS" dirty="0" smtClean="0"/>
              <a:t>Börnin í 6.HS í Barnaskóla Flateyjar hafa</a:t>
            </a:r>
          </a:p>
          <a:p>
            <a:pPr marL="0" indent="0">
              <a:buNone/>
            </a:pPr>
            <a:r>
              <a:rPr lang="is-IS" dirty="0" smtClean="0"/>
              <a:t>lesið 100 bækur síðast liðinn mánuð. </a:t>
            </a:r>
          </a:p>
          <a:p>
            <a:pPr marL="0" indent="0">
              <a:buNone/>
            </a:pPr>
            <a:r>
              <a:rPr lang="is-IS" dirty="0" smtClean="0"/>
              <a:t>Einnig hafa þau staðið sig vel í verkefninu: </a:t>
            </a:r>
          </a:p>
          <a:p>
            <a:pPr marL="0" indent="0">
              <a:buNone/>
            </a:pPr>
            <a:r>
              <a:rPr lang="is-IS" dirty="0" smtClean="0"/>
              <a:t>Allir vinir, sýnt prúðmennsku í matsalnum og svo mætti lengi telja.</a:t>
            </a:r>
            <a:endParaRPr lang="en-US" dirty="0" smtClean="0"/>
          </a:p>
          <a:p>
            <a:pPr marL="0" indent="0">
              <a:buNone/>
            </a:pPr>
            <a:r>
              <a:rPr lang="is-IS" dirty="0" smtClean="0"/>
              <a:t>Það eru þrjár aðalástæður fyrir því að við ættum að fá gullfisk.</a:t>
            </a:r>
          </a:p>
          <a:p>
            <a:pPr marL="0" indent="0">
              <a:buNone/>
            </a:pPr>
            <a:r>
              <a:rPr lang="is-IS" dirty="0" smtClean="0"/>
              <a:t>Í fyrsta lagi er það gott fyrir börn að hafa dýr nálægt sér, það glæðir bekkjarandann og börn læra að sýna ábyrgð.</a:t>
            </a:r>
          </a:p>
          <a:p>
            <a:pPr marL="0" indent="0">
              <a:buNone/>
            </a:pPr>
            <a:r>
              <a:rPr lang="is-IS" dirty="0" smtClean="0"/>
              <a:t>Í öðru lagi getur gullfiskur haft róandi áhrif á umhverfið. Síðast en ekki síst finnst okkur mjög skemmtilegt að eiga gæludýr. </a:t>
            </a:r>
          </a:p>
          <a:p>
            <a:pPr marL="0" indent="0">
              <a:buNone/>
            </a:pPr>
            <a:r>
              <a:rPr lang="is-IS" dirty="0" smtClean="0"/>
              <a:t>Það er því ósk okkar allra að keyptur verði gullfiskur fyrir bekkinn. Við lofum í einu og öllu að hugsa vel um hann. </a:t>
            </a:r>
            <a:endParaRPr lang="en-US" dirty="0" smtClean="0"/>
          </a:p>
          <a:p>
            <a:endParaRPr lang="en-US" dirty="0"/>
          </a:p>
        </p:txBody>
      </p:sp>
      <p:sp>
        <p:nvSpPr>
          <p:cNvPr id="4" name="Footer Placeholder 3"/>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Sannfæring</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21510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366</TotalTime>
  <Words>971</Words>
  <Application>Microsoft Macintosh PowerPoint</Application>
  <PresentationFormat>On-screen Show (4:3)</PresentationFormat>
  <Paragraphs>101</Paragraphs>
  <Slides>11</Slides>
  <Notes>11</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NewsPrint</vt:lpstr>
      <vt:lpstr>Sannfæring</vt:lpstr>
      <vt:lpstr>Slide 2</vt:lpstr>
      <vt:lpstr>Slide 3</vt:lpstr>
      <vt:lpstr>Slide 4</vt:lpstr>
      <vt:lpstr>Slide 5</vt:lpstr>
      <vt:lpstr>Skipulagning</vt:lpstr>
      <vt:lpstr>Skipulagning</vt:lpstr>
      <vt:lpstr>Skipulagning</vt:lpstr>
      <vt:lpstr>Sannfærandi ritun</vt:lpstr>
      <vt:lpstr>Slide 10</vt:lpstr>
      <vt:lpstr>Slide 11</vt:lpstr>
    </vt:vector>
  </TitlesOfParts>
  <Company>UTM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Sannfæring</dc:title>
  <dc:creator>Sigríður Nanna Heimisdóttir</dc:creator>
  <cp:lastModifiedBy>Umbrot</cp:lastModifiedBy>
  <cp:revision>35</cp:revision>
  <dcterms:created xsi:type="dcterms:W3CDTF">2011-10-25T09:08:22Z</dcterms:created>
  <dcterms:modified xsi:type="dcterms:W3CDTF">2011-10-25T09:30:43Z</dcterms:modified>
</cp:coreProperties>
</file>