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2"/>
  </p:notesMasterIdLst>
  <p:sldIdLst>
    <p:sldId id="256" r:id="rId2"/>
    <p:sldId id="264" r:id="rId3"/>
    <p:sldId id="257" r:id="rId4"/>
    <p:sldId id="260" r:id="rId5"/>
    <p:sldId id="258" r:id="rId6"/>
    <p:sldId id="261" r:id="rId7"/>
    <p:sldId id="259"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igríður W" initials="SW"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9782" autoAdjust="0"/>
  </p:normalViewPr>
  <p:slideViewPr>
    <p:cSldViewPr snapToGrid="0">
      <p:cViewPr>
        <p:scale>
          <a:sx n="150" d="100"/>
          <a:sy n="150" d="100"/>
        </p:scale>
        <p:origin x="-1152" y="-3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A627B-A0D0-449B-A446-19AD9FDEA9F2}" type="datetimeFigureOut">
              <a:rPr lang="en-US" smtClean="0"/>
              <a:pPr/>
              <a:t>10/25/11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1E191-B804-4124-89E4-B6068A29BBE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242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Í þessum hluta verður</a:t>
            </a:r>
            <a:r>
              <a:rPr lang="is-IS" baseline="0" dirty="0" smtClean="0"/>
              <a:t> tekið dæmi um það hvernig hægt er að nota beinagrindurnar til að búa til auglýsingu.</a:t>
            </a:r>
            <a:endParaRPr lang="is-IS" dirty="0"/>
          </a:p>
        </p:txBody>
      </p:sp>
      <p:sp>
        <p:nvSpPr>
          <p:cNvPr id="4" name="Skyggnunúmersstaðgengill 3"/>
          <p:cNvSpPr>
            <a:spLocks noGrp="1"/>
          </p:cNvSpPr>
          <p:nvPr>
            <p:ph type="sldNum" sz="quarter" idx="10"/>
          </p:nvPr>
        </p:nvSpPr>
        <p:spPr/>
        <p:txBody>
          <a:bodyPr/>
          <a:lstStyle/>
          <a:p>
            <a:fld id="{0C81E191-B804-4124-89E4-B6068A29BBEB}"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489527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Sjálfsmat</a:t>
            </a:r>
            <a:r>
              <a:rPr lang="is-IS" baseline="0" dirty="0" smtClean="0"/>
              <a:t> nemenda. </a:t>
            </a:r>
          </a:p>
          <a:p>
            <a:endParaRPr lang="is-IS" baseline="0" dirty="0" smtClean="0"/>
          </a:p>
          <a:p>
            <a:r>
              <a:rPr lang="is-IS" baseline="0" dirty="0" smtClean="0"/>
              <a:t>Mikilvægt er að kennari fari yfir sjálfmatið með nemendum og kenni þeim að nota það strax í upphafi. Kennari getur svo nýtt sér það til að skoða þá þætti sem þarfnast hugsanlegra lagfæringa með nemendum.</a:t>
            </a:r>
          </a:p>
          <a:p>
            <a:endParaRPr lang="is-IS" baseline="0" dirty="0" smtClean="0"/>
          </a:p>
          <a:p>
            <a:r>
              <a:rPr lang="is-IS" baseline="0" smtClean="0"/>
              <a:t>Í hjálparbanka má finna önnur form sem hægt er að aðlaga að verkefnum.</a:t>
            </a:r>
            <a:endParaRPr lang="en-US" dirty="0"/>
          </a:p>
        </p:txBody>
      </p:sp>
      <p:sp>
        <p:nvSpPr>
          <p:cNvPr id="4" name="Slide Number Placeholder 3"/>
          <p:cNvSpPr>
            <a:spLocks noGrp="1"/>
          </p:cNvSpPr>
          <p:nvPr>
            <p:ph type="sldNum" sz="quarter" idx="10"/>
          </p:nvPr>
        </p:nvSpPr>
        <p:spPr/>
        <p:txBody>
          <a:bodyPr/>
          <a:lstStyle/>
          <a:p>
            <a:fld id="{0C81E191-B804-4124-89E4-B6068A29BBEB}"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084712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Þessi glæra</a:t>
            </a:r>
            <a:r>
              <a:rPr lang="is-IS" baseline="0" dirty="0" smtClean="0"/>
              <a:t> er blaðsíða úr bókinni og sýnir helstu gerðir sannfæringartexta. Kennari getur valið eina eða fleiri gerðir til að vinna með nemendum sínum, allt eftir getu hópsins og einstaklinganna. Þó að aðeins sé valið að fjalla um auglýsingu hér í þessum kafla getur kennari kynnt fyrir nemendum fleiri textagerðir en ætlað er að vinna með.</a:t>
            </a:r>
          </a:p>
          <a:p>
            <a:endParaRPr lang="is-I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solidFill>
                  <a:srgbClr val="FF0000"/>
                </a:solidFill>
              </a:rPr>
              <a:t>SW:</a:t>
            </a:r>
          </a:p>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solidFill>
                  <a:srgbClr val="FF0000"/>
                </a:solidFill>
              </a:rPr>
              <a:t>Þetta </a:t>
            </a:r>
            <a:r>
              <a:rPr lang="is-IS" baseline="0" dirty="0" smtClean="0"/>
              <a:t>er blaðsíða úr bókinni Beinagrindur – Handbók um ritun og sýnir helstu gerðir sannfæringartexta. Kennari getur valið eina eða fleiri gerðir til að vinna með nemendum sínum, allt eftir getu hópsins og einstaklinganna. Hér er valið að fjalla um gerð texta í auglýsingu en kennari getur kynnt fyrir nemendum fleiri textagerðir en ætlað er að vinna með.</a:t>
            </a:r>
          </a:p>
          <a:p>
            <a:endParaRPr lang="is-IS" dirty="0"/>
          </a:p>
        </p:txBody>
      </p:sp>
      <p:sp>
        <p:nvSpPr>
          <p:cNvPr id="4" name="Skyggnunúmersstaðgengill 3"/>
          <p:cNvSpPr>
            <a:spLocks noGrp="1"/>
          </p:cNvSpPr>
          <p:nvPr>
            <p:ph type="sldNum" sz="quarter" idx="10"/>
          </p:nvPr>
        </p:nvSpPr>
        <p:spPr/>
        <p:txBody>
          <a:bodyPr/>
          <a:lstStyle/>
          <a:p>
            <a:fld id="{0C81E191-B804-4124-89E4-B6068A29BBEB}"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460806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Þetta er beinagrind sannfæringartexta.</a:t>
            </a:r>
            <a:r>
              <a:rPr lang="is-IS" baseline="0" dirty="0" smtClean="0"/>
              <a:t> </a:t>
            </a:r>
            <a:r>
              <a:rPr lang="is-IS" dirty="0" smtClean="0"/>
              <a:t>Sannfæringartexti</a:t>
            </a:r>
            <a:r>
              <a:rPr lang="is-IS" baseline="0" dirty="0" smtClean="0"/>
              <a:t> færir rök fyrir skoðun</a:t>
            </a:r>
            <a:r>
              <a:rPr lang="is-IS" dirty="0" smtClean="0"/>
              <a:t>.</a:t>
            </a:r>
            <a:r>
              <a:rPr lang="is-IS" baseline="0" dirty="0" smtClean="0"/>
              <a:t> </a:t>
            </a:r>
            <a:r>
              <a:rPr lang="is-IS" dirty="0" smtClean="0"/>
              <a:t>Hægt er</a:t>
            </a:r>
            <a:r>
              <a:rPr lang="is-IS" baseline="0" dirty="0" smtClean="0"/>
              <a:t> að nota beinagrindina til að setja inn rök eða hugmyndir sem nota á í rituninni. </a:t>
            </a:r>
          </a:p>
          <a:p>
            <a:endParaRPr lang="en-US" dirty="0" smtClean="0"/>
          </a:p>
          <a:p>
            <a:endParaRPr lang="is-IS" dirty="0"/>
          </a:p>
        </p:txBody>
      </p:sp>
      <p:sp>
        <p:nvSpPr>
          <p:cNvPr id="4" name="Skyggnunúmersstaðgengill 3"/>
          <p:cNvSpPr>
            <a:spLocks noGrp="1"/>
          </p:cNvSpPr>
          <p:nvPr>
            <p:ph type="sldNum" sz="quarter" idx="10"/>
          </p:nvPr>
        </p:nvSpPr>
        <p:spPr/>
        <p:txBody>
          <a:bodyPr/>
          <a:lstStyle/>
          <a:p>
            <a:fld id="{0C81E191-B804-4124-89E4-B6068A29BBEB}"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188224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smtClean="0"/>
              <a:t>Á</a:t>
            </a:r>
            <a:r>
              <a:rPr lang="is-IS" baseline="0" dirty="0" smtClean="0"/>
              <a:t> þessari glæru eru þrjú atriði sem einkenna auglýsingar. Það er líka hægt að vera með </a:t>
            </a:r>
            <a:r>
              <a:rPr lang="is-IS" baseline="0" noProof="0" dirty="0" err="1" smtClean="0"/>
              <a:t>hugstormun</a:t>
            </a:r>
            <a:r>
              <a:rPr lang="is-IS" baseline="0" noProof="0" dirty="0" smtClean="0"/>
              <a:t> í bekknum og fá fram hugmyndir nemenda. Auglýsingar eru allt í kringum okkur. Hægt er að koma með dæmi um auglýsingar og sýnishorn.</a:t>
            </a:r>
          </a:p>
          <a:p>
            <a:endParaRPr lang="is-IS" baseline="0" noProof="0" dirty="0" smtClean="0"/>
          </a:p>
          <a:p>
            <a:r>
              <a:rPr lang="is-IS" baseline="0" noProof="0" dirty="0" smtClean="0"/>
              <a:t>Ýmsar krækjur:</a:t>
            </a:r>
          </a:p>
          <a:p>
            <a:r>
              <a:rPr lang="is-IS" noProof="0" dirty="0" smtClean="0"/>
              <a:t>http://kvikmynd.is/rasir/</a:t>
            </a:r>
            <a:r>
              <a:rPr lang="is-IS" noProof="0" dirty="0" err="1" smtClean="0"/>
              <a:t>ras</a:t>
            </a:r>
            <a:r>
              <a:rPr lang="is-IS" noProof="0" dirty="0" smtClean="0"/>
              <a:t>/?c=54069 </a:t>
            </a:r>
          </a:p>
          <a:p>
            <a:r>
              <a:rPr lang="is-IS" noProof="0" dirty="0" smtClean="0"/>
              <a:t>Gamlar auglýsingar má</a:t>
            </a:r>
            <a:r>
              <a:rPr lang="is-IS" baseline="0" noProof="0" dirty="0" smtClean="0"/>
              <a:t> finna t.d. inni á www.</a:t>
            </a:r>
            <a:r>
              <a:rPr lang="is-IS" baseline="0" noProof="0" dirty="0" err="1" smtClean="0"/>
              <a:t>timarit</a:t>
            </a:r>
            <a:r>
              <a:rPr lang="is-IS" baseline="0" noProof="0" dirty="0" smtClean="0"/>
              <a:t>.is </a:t>
            </a:r>
            <a:endParaRPr lang="is-IS" noProof="0" dirty="0"/>
          </a:p>
        </p:txBody>
      </p:sp>
      <p:sp>
        <p:nvSpPr>
          <p:cNvPr id="4" name="Skyggnunúmersstaðgengill 3"/>
          <p:cNvSpPr>
            <a:spLocks noGrp="1"/>
          </p:cNvSpPr>
          <p:nvPr>
            <p:ph type="sldNum" sz="quarter" idx="10"/>
          </p:nvPr>
        </p:nvSpPr>
        <p:spPr/>
        <p:txBody>
          <a:bodyPr/>
          <a:lstStyle/>
          <a:p>
            <a:fld id="{0C81E191-B804-4124-89E4-B6068A29BBEB}"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773356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Hér</a:t>
            </a:r>
            <a:r>
              <a:rPr lang="en-US" baseline="0" dirty="0" smtClean="0"/>
              <a:t> </a:t>
            </a:r>
            <a:r>
              <a:rPr lang="en-US" baseline="0" dirty="0" err="1" smtClean="0"/>
              <a:t>eru</a:t>
            </a:r>
            <a:r>
              <a:rPr lang="en-US" baseline="0" dirty="0" smtClean="0"/>
              <a:t> </a:t>
            </a:r>
            <a:r>
              <a:rPr lang="en-US" baseline="0" dirty="0" err="1" smtClean="0"/>
              <a:t>helstu</a:t>
            </a:r>
            <a:r>
              <a:rPr lang="en-US" baseline="0" dirty="0" smtClean="0"/>
              <a:t> </a:t>
            </a:r>
            <a:r>
              <a:rPr lang="en-US" baseline="0" dirty="0" err="1" smtClean="0"/>
              <a:t>málvenjur</a:t>
            </a:r>
            <a:r>
              <a:rPr lang="en-US" baseline="0" dirty="0" smtClean="0"/>
              <a:t> </a:t>
            </a:r>
            <a:r>
              <a:rPr lang="en-US" baseline="0" dirty="0" err="1" smtClean="0"/>
              <a:t>sem</a:t>
            </a:r>
            <a:r>
              <a:rPr lang="en-US" baseline="0" dirty="0" smtClean="0"/>
              <a:t> </a:t>
            </a:r>
            <a:r>
              <a:rPr lang="en-US" baseline="0" dirty="0" err="1" smtClean="0"/>
              <a:t>finna</a:t>
            </a:r>
            <a:r>
              <a:rPr lang="en-US" baseline="0" dirty="0" smtClean="0"/>
              <a:t> </a:t>
            </a:r>
            <a:r>
              <a:rPr lang="en-US" baseline="0" dirty="0" err="1" smtClean="0"/>
              <a:t>má</a:t>
            </a:r>
            <a:r>
              <a:rPr lang="en-US" baseline="0" dirty="0" smtClean="0"/>
              <a:t> í </a:t>
            </a:r>
            <a:r>
              <a:rPr lang="en-US" baseline="0" dirty="0" err="1" smtClean="0"/>
              <a:t>auglýsingum</a:t>
            </a:r>
            <a:r>
              <a:rPr lang="en-US" baseline="0" dirty="0" smtClean="0"/>
              <a:t>. </a:t>
            </a:r>
            <a:r>
              <a:rPr lang="en-US" baseline="0" dirty="0" err="1" smtClean="0"/>
              <a:t>Kennari</a:t>
            </a:r>
            <a:r>
              <a:rPr lang="en-US" baseline="0" dirty="0" smtClean="0"/>
              <a:t> </a:t>
            </a:r>
            <a:r>
              <a:rPr lang="en-US" baseline="0" dirty="0" err="1" smtClean="0"/>
              <a:t>má</a:t>
            </a:r>
            <a:r>
              <a:rPr lang="en-US" baseline="0" dirty="0" smtClean="0"/>
              <a:t> </a:t>
            </a:r>
            <a:r>
              <a:rPr lang="en-US" baseline="0" dirty="0" err="1" smtClean="0"/>
              <a:t>hvetja</a:t>
            </a:r>
            <a:r>
              <a:rPr lang="en-US" baseline="0" dirty="0" smtClean="0"/>
              <a:t> </a:t>
            </a:r>
            <a:r>
              <a:rPr lang="en-US" baseline="0" dirty="0" err="1" smtClean="0"/>
              <a:t>nemendur</a:t>
            </a:r>
            <a:r>
              <a:rPr lang="en-US" baseline="0" dirty="0" smtClean="0"/>
              <a:t> </a:t>
            </a:r>
            <a:r>
              <a:rPr lang="en-US" baseline="0" dirty="0" err="1" smtClean="0"/>
              <a:t>að</a:t>
            </a:r>
            <a:r>
              <a:rPr lang="en-US" baseline="0" dirty="0" smtClean="0"/>
              <a:t> </a:t>
            </a:r>
            <a:r>
              <a:rPr lang="en-US" baseline="0" dirty="0" err="1" smtClean="0"/>
              <a:t>koma</a:t>
            </a:r>
            <a:r>
              <a:rPr lang="en-US" baseline="0" dirty="0" smtClean="0"/>
              <a:t> </a:t>
            </a:r>
            <a:r>
              <a:rPr lang="en-US" baseline="0" dirty="0" err="1" smtClean="0"/>
              <a:t>með</a:t>
            </a:r>
            <a:r>
              <a:rPr lang="en-US" baseline="0" dirty="0" smtClean="0"/>
              <a:t> </a:t>
            </a:r>
            <a:r>
              <a:rPr lang="en-US" baseline="0" dirty="0" err="1" smtClean="0"/>
              <a:t>fleiri</a:t>
            </a:r>
            <a:r>
              <a:rPr lang="en-US" baseline="0" dirty="0" smtClean="0"/>
              <a:t> </a:t>
            </a:r>
            <a:r>
              <a:rPr lang="en-US" baseline="0" dirty="0" err="1" smtClean="0"/>
              <a:t>dæmi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C81E191-B804-4124-89E4-B6068A29BBEB}"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233080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Hér eru slagorð og</a:t>
            </a:r>
            <a:r>
              <a:rPr lang="is-IS" baseline="0" dirty="0" smtClean="0"/>
              <a:t> frasar af </a:t>
            </a:r>
            <a:r>
              <a:rPr lang="is-IS" dirty="0" smtClean="0"/>
              <a:t>www.tilvitnun.is</a:t>
            </a:r>
          </a:p>
          <a:p>
            <a:r>
              <a:rPr lang="is-IS" dirty="0" smtClean="0"/>
              <a:t>Hér</a:t>
            </a:r>
            <a:r>
              <a:rPr lang="is-IS" baseline="0" dirty="0" smtClean="0"/>
              <a:t> er tilvalið að fá fleiri hugmyndir frá nemendum og koma með fleiri dæmi. Gaman er að láta nemendur semja eigin slagorð eða frasa.</a:t>
            </a:r>
            <a:endParaRPr lang="en-US" dirty="0"/>
          </a:p>
        </p:txBody>
      </p:sp>
      <p:sp>
        <p:nvSpPr>
          <p:cNvPr id="4" name="Slide Number Placeholder 3"/>
          <p:cNvSpPr>
            <a:spLocks noGrp="1"/>
          </p:cNvSpPr>
          <p:nvPr>
            <p:ph type="sldNum" sz="quarter" idx="10"/>
          </p:nvPr>
        </p:nvSpPr>
        <p:spPr/>
        <p:txBody>
          <a:bodyPr/>
          <a:lstStyle/>
          <a:p>
            <a:fld id="{0C81E191-B804-4124-89E4-B6068A29BBEB}"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5926010"/>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dirty="0" smtClean="0"/>
              <a:t>Á þessari glæru</a:t>
            </a:r>
            <a:r>
              <a:rPr lang="is-IS" baseline="0" dirty="0" smtClean="0"/>
              <a:t> er dæmi um hvernig hægt er að gera auglýsingu. Nemandi byrjar á því að búa til heiti á vöru. Því næst kemur auglýsingatexti og gerð slagorðs, þar er tilvalið að minna á glæruna um málvenjur í auglýsingum. Að lokum velja/teikna nemendur mynd.</a:t>
            </a:r>
            <a:endParaRPr lang="en-US" dirty="0"/>
          </a:p>
        </p:txBody>
      </p:sp>
      <p:sp>
        <p:nvSpPr>
          <p:cNvPr id="4" name="Slide Number Placeholder 3"/>
          <p:cNvSpPr>
            <a:spLocks noGrp="1"/>
          </p:cNvSpPr>
          <p:nvPr>
            <p:ph type="sldNum" sz="quarter" idx="10"/>
          </p:nvPr>
        </p:nvSpPr>
        <p:spPr/>
        <p:txBody>
          <a:bodyPr/>
          <a:lstStyle/>
          <a:p>
            <a:fld id="{0C81E191-B804-4124-89E4-B6068A29BBEB}"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622593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baseline="0" dirty="0" smtClean="0"/>
              <a:t>Hér er ritunarrammi sem hægt er að nota við gerð auglýsinga.</a:t>
            </a:r>
          </a:p>
        </p:txBody>
      </p:sp>
      <p:sp>
        <p:nvSpPr>
          <p:cNvPr id="4" name="Slide Number Placeholder 3"/>
          <p:cNvSpPr>
            <a:spLocks noGrp="1"/>
          </p:cNvSpPr>
          <p:nvPr>
            <p:ph type="sldNum" sz="quarter" idx="10"/>
          </p:nvPr>
        </p:nvSpPr>
        <p:spPr/>
        <p:txBody>
          <a:bodyPr/>
          <a:lstStyle/>
          <a:p>
            <a:fld id="{0C81E191-B804-4124-89E4-B6068A29BBEB}"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507170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s-IS" smtClean="0"/>
              <a:t>Ritunarrammi.</a:t>
            </a:r>
            <a:endParaRPr lang="is-IS" dirty="0" smtClean="0"/>
          </a:p>
          <a:p>
            <a:r>
              <a:rPr lang="is-IS" baseline="0" dirty="0" smtClean="0"/>
              <a:t>Hér getur kennari nýtt sér rammann til ritunar. Það er hægt að ljósrita hann fyrir nemendur eða hafa skjámyndina uppi á meðan nemendur vinna í verkefnabækur. Þetta er ennfremur tilvalið verkefni í tölvustofu.</a:t>
            </a:r>
          </a:p>
          <a:p>
            <a:r>
              <a:rPr lang="is-IS" baseline="0" dirty="0" smtClean="0"/>
              <a:t>Nemendur og kennari geta jafnframt samið auglýsingu í sameiningu inn í rammann, áður en nemendur glíma við það sjálfir að semja auglýsingu.</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C81E191-B804-4124-89E4-B6068A29BBEB}"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4452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2A5444-10A6-4B5C-ACD5-409258889DB5}"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ABC20E58-E3B6-4809-B13B-BB910863721D}"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0AAEE-FC04-4BAB-8844-DBBA9315A705}"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B715F-823E-4488-817B-D50A32B02956}"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A630D-B789-4742-873A-C4EBC517E3D3}"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F23D3-8177-4501-95F4-BC8A8583D9FB}" type="datetime1">
              <a:rPr lang="en-US" smtClean="0"/>
              <a:pPr/>
              <a:t>10/25/11</a:t>
            </a:fld>
            <a:endParaRPr lang="en-US"/>
          </a:p>
        </p:txBody>
      </p:sp>
      <p:sp>
        <p:nvSpPr>
          <p:cNvPr id="5" name="Footer Placeholder 4"/>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12"/>
          </p:nvPr>
        </p:nvSpPr>
        <p:spPr/>
        <p:txBody>
          <a:bodyPr/>
          <a:lstStyle/>
          <a:p>
            <a:fld id="{ABC20E58-E3B6-4809-B13B-BB910863721D}"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6C00E-3529-4D38-952C-D1766B19F00B}"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44444-5360-4872-8DFD-201DFC2B2C52}" type="datetime1">
              <a:rPr lang="en-US" smtClean="0"/>
              <a:pPr/>
              <a:t>10/25/11</a:t>
            </a:fld>
            <a:endParaRPr lang="en-US"/>
          </a:p>
        </p:txBody>
      </p:sp>
      <p:sp>
        <p:nvSpPr>
          <p:cNvPr id="8" name="Footer Placeholder 7"/>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9" name="Slide Number Placeholder 8"/>
          <p:cNvSpPr>
            <a:spLocks noGrp="1"/>
          </p:cNvSpPr>
          <p:nvPr>
            <p:ph type="sldNum" sz="quarter" idx="12"/>
          </p:nvPr>
        </p:nvSpPr>
        <p:spPr/>
        <p:txBody>
          <a:bodyPr/>
          <a:lstStyle/>
          <a:p>
            <a:fld id="{ABC20E58-E3B6-4809-B13B-BB910863721D}"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00F530-F15F-4942-AFDF-CAFB87F585E8}" type="datetime1">
              <a:rPr lang="en-US" smtClean="0"/>
              <a:pPr/>
              <a:t>10/25/11</a:t>
            </a:fld>
            <a:endParaRPr lang="en-US"/>
          </a:p>
        </p:txBody>
      </p:sp>
      <p:sp>
        <p:nvSpPr>
          <p:cNvPr id="4" name="Footer Placeholder 3"/>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5" name="Slide Number Placeholder 4"/>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A7B1B-1593-47F0-85CF-17518BB1EDA9}" type="datetime1">
              <a:rPr lang="en-US" smtClean="0"/>
              <a:pPr/>
              <a:t>10/25/11</a:t>
            </a:fld>
            <a:endParaRPr lang="en-US"/>
          </a:p>
        </p:txBody>
      </p:sp>
      <p:sp>
        <p:nvSpPr>
          <p:cNvPr id="3" name="Footer Placeholder 2"/>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4" name="Slide Number Placeholder 3"/>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87789-BA51-4132-AF7D-0E9F706B1B5A}"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ABC20E58-E3B6-4809-B13B-BB910863721D}"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6455E-934C-44B1-84C8-F2E7EE62B93A}" type="datetime1">
              <a:rPr lang="en-US" smtClean="0"/>
              <a:pPr/>
              <a:t>10/25/11</a:t>
            </a:fld>
            <a:endParaRPr lang="en-US"/>
          </a:p>
        </p:txBody>
      </p:sp>
      <p:sp>
        <p:nvSpPr>
          <p:cNvPr id="6" name="Footer Placeholder 5"/>
          <p:cNvSpPr>
            <a:spLocks noGrp="1"/>
          </p:cNvSpPr>
          <p:nvPr>
            <p:ph type="ftr" sz="quarter" idx="11"/>
          </p:nvPr>
        </p:nvSpPr>
        <p:spPr/>
        <p:txBody>
          <a:bodyPr/>
          <a:lstStyle/>
          <a:p>
            <a:r>
              <a:rPr lang="en-US" smtClean="0"/>
              <a:t>Beinagrindur kennsluleiðbeiningar- Sannfæring © Hrefna Birna Björnsdóttir og Sigríður Nanna Heimisdóttir ©Námsgagnastofnun 2011 - 09935</a:t>
            </a:r>
            <a:endParaRPr lang="en-US"/>
          </a:p>
        </p:txBody>
      </p:sp>
      <p:sp>
        <p:nvSpPr>
          <p:cNvPr id="7" name="Slide Number Placeholder 6"/>
          <p:cNvSpPr>
            <a:spLocks noGrp="1"/>
          </p:cNvSpPr>
          <p:nvPr>
            <p:ph type="sldNum" sz="quarter" idx="12"/>
          </p:nvPr>
        </p:nvSpPr>
        <p:spPr/>
        <p:txBody>
          <a:bodyPr/>
          <a:lstStyle/>
          <a:p>
            <a:fld id="{ABC20E58-E3B6-4809-B13B-BB9108637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3E59C02-85DB-402A-B3B4-F55F561C1EB9}" type="datetime1">
              <a:rPr lang="en-US" smtClean="0"/>
              <a:pPr/>
              <a:t>10/25/11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Beinagrindur kennsluleiðbeiningar- Sannfæring © Hrefna Birna Björnsdóttir og Sigríður Nanna Heimisdóttir ©Námsgagnastofnun 2011 - 09935</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BC20E58-E3B6-4809-B13B-BB910863721D}"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7470626" cy="1470025"/>
          </a:xfrm>
        </p:spPr>
        <p:txBody>
          <a:bodyPr/>
          <a:lstStyle/>
          <a:p>
            <a:r>
              <a:rPr lang="is-IS" sz="7200" dirty="0" smtClean="0">
                <a:effectLst>
                  <a:glow rad="101600">
                    <a:schemeClr val="accent3">
                      <a:satMod val="175000"/>
                      <a:alpha val="40000"/>
                    </a:schemeClr>
                  </a:glow>
                  <a:outerShdw blurRad="50800" dist="38100" dir="10800000" algn="r" rotWithShape="0">
                    <a:prstClr val="black">
                      <a:alpha val="40000"/>
                    </a:prstClr>
                  </a:outerShdw>
                </a:effectLst>
              </a:rPr>
              <a:t>Sannfæring</a:t>
            </a:r>
            <a:endParaRPr lang="en-US" sz="7200" dirty="0">
              <a:effectLst>
                <a:glow rad="101600">
                  <a:schemeClr val="accent3">
                    <a:satMod val="175000"/>
                    <a:alpha val="40000"/>
                  </a:schemeClr>
                </a:glow>
                <a:outerShdw blurRad="50800" dist="38100" dir="10800000" algn="r" rotWithShape="0">
                  <a:prstClr val="black">
                    <a:alpha val="40000"/>
                  </a:prstClr>
                </a:outerShdw>
              </a:effectLst>
            </a:endParaRPr>
          </a:p>
        </p:txBody>
      </p:sp>
      <p:sp>
        <p:nvSpPr>
          <p:cNvPr id="3" name="Subtitle 2"/>
          <p:cNvSpPr>
            <a:spLocks noGrp="1"/>
          </p:cNvSpPr>
          <p:nvPr>
            <p:ph type="subTitle" idx="1"/>
          </p:nvPr>
        </p:nvSpPr>
        <p:spPr>
          <a:xfrm>
            <a:off x="899592" y="4202749"/>
            <a:ext cx="3528392" cy="1056293"/>
          </a:xfrm>
        </p:spPr>
        <p:txBody>
          <a:bodyPr>
            <a:normAutofit/>
          </a:bodyPr>
          <a:lstStyle/>
          <a:p>
            <a:r>
              <a:rPr lang="is-IS" sz="3600" dirty="0" smtClean="0"/>
              <a:t>Auglýsing</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rot="741523">
            <a:off x="5519735" y="2678419"/>
            <a:ext cx="2517273" cy="3072728"/>
          </a:xfrm>
          <a:prstGeom prst="rect">
            <a:avLst/>
          </a:prstGeom>
          <a:ln>
            <a:noFill/>
          </a:ln>
          <a:effectLst>
            <a:outerShdw blurRad="292100" dist="139700" dir="2700000" algn="tl" rotWithShape="0">
              <a:srgbClr val="333333">
                <a:alpha val="65000"/>
              </a:srgbClr>
            </a:outerShdw>
          </a:effectLst>
        </p:spPr>
      </p:pic>
      <p:sp>
        <p:nvSpPr>
          <p:cNvPr id="5" name="Footer Placeholder 4"/>
          <p:cNvSpPr>
            <a:spLocks noGrp="1"/>
          </p:cNvSpPr>
          <p:nvPr>
            <p:ph type="ftr" sz="quarter" idx="11"/>
          </p:nvPr>
        </p:nvSpPr>
        <p:spPr>
          <a:xfrm>
            <a:off x="755576" y="6309320"/>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8104051"/>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27584" y="692696"/>
            <a:ext cx="7488832" cy="50405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2" name="Footer Placeholder 1"/>
          <p:cNvSpPr>
            <a:spLocks noGrp="1"/>
          </p:cNvSpPr>
          <p:nvPr>
            <p:ph type="ftr" sz="quarter" idx="11"/>
          </p:nvPr>
        </p:nvSpPr>
        <p:spPr>
          <a:xfrm>
            <a:off x="761999" y="6237312"/>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Hrefna Birna Björnsdóttir og Sigríður Nanna </a:t>
            </a:r>
            <a:r>
              <a:rPr lang="en-US" dirty="0" err="1" smtClean="0"/>
              <a:t>Heimisdóttir</a:t>
            </a:r>
            <a:r>
              <a:rPr lang="en-US" dirty="0" smtClean="0"/>
              <a:t> © </a:t>
            </a:r>
            <a:r>
              <a:rPr lang="en-US" dirty="0" err="1" smtClean="0"/>
              <a:t>Námsgagnastofnun</a:t>
            </a:r>
            <a:r>
              <a:rPr lang="en-US" dirty="0" smtClean="0"/>
              <a:t> 2011</a:t>
            </a:r>
            <a:r>
              <a:rPr lang="en-US" dirty="0" smtClean="0"/>
              <a:t> – </a:t>
            </a:r>
            <a:r>
              <a:rPr lang="en-US" dirty="0" smtClean="0"/>
              <a:t>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0528576"/>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81646" y="466725"/>
            <a:ext cx="7580709" cy="544480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309320"/>
            <a:ext cx="7600356"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7215469"/>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99792" y="764704"/>
            <a:ext cx="3528392" cy="5011339"/>
          </a:xfrm>
          <a:prstGeom prst="rect">
            <a:avLst/>
          </a:prstGeom>
          <a:noFill/>
          <a:ln w="9525">
            <a:solidFill>
              <a:schemeClr val="tx1"/>
            </a:solidFill>
            <a:miter lim="800000"/>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761999" y="6208776"/>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209885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80"/>
            <a:ext cx="6781800" cy="1087016"/>
          </a:xfrm>
        </p:spPr>
        <p:txBody>
          <a:bodyPr>
            <a:normAutofit fontScale="90000"/>
          </a:bodyPr>
          <a:lstStyle/>
          <a:p>
            <a:r>
              <a:rPr lang="is-IS" dirty="0" smtClean="0"/>
              <a:t>Hvað gera </a:t>
            </a:r>
            <a:r>
              <a:rPr lang="is-IS" dirty="0" smtClean="0"/>
              <a:t>auglýsingar?</a:t>
            </a:r>
            <a:endParaRPr lang="en-US" dirty="0"/>
          </a:p>
        </p:txBody>
      </p:sp>
      <p:sp>
        <p:nvSpPr>
          <p:cNvPr id="3" name="Content Placeholder 2"/>
          <p:cNvSpPr>
            <a:spLocks noGrp="1"/>
          </p:cNvSpPr>
          <p:nvPr>
            <p:ph idx="1"/>
          </p:nvPr>
        </p:nvSpPr>
        <p:spPr>
          <a:xfrm>
            <a:off x="838200" y="2362200"/>
            <a:ext cx="7543800" cy="3744416"/>
          </a:xfrm>
        </p:spPr>
        <p:txBody>
          <a:bodyPr>
            <a:normAutofit/>
          </a:bodyPr>
          <a:lstStyle/>
          <a:p>
            <a:r>
              <a:rPr lang="is-IS" sz="3200" dirty="0" smtClean="0"/>
              <a:t>Draga athygli að: </a:t>
            </a:r>
          </a:p>
          <a:p>
            <a:pPr marL="0" indent="0">
              <a:buNone/>
            </a:pPr>
            <a:r>
              <a:rPr lang="is-IS" sz="3200" dirty="0" smtClean="0"/>
              <a:t>	skilaboðum, vöru, stað, viðburði</a:t>
            </a:r>
          </a:p>
          <a:p>
            <a:pPr marL="0" indent="0">
              <a:buNone/>
            </a:pPr>
            <a:endParaRPr lang="is-IS" sz="3200" dirty="0" smtClean="0"/>
          </a:p>
          <a:p>
            <a:r>
              <a:rPr lang="is-IS" sz="3200" dirty="0" smtClean="0"/>
              <a:t>Veita upplýsingar</a:t>
            </a:r>
          </a:p>
          <a:p>
            <a:pPr marL="0" indent="0">
              <a:buNone/>
            </a:pPr>
            <a:endParaRPr lang="is-IS" sz="3200" dirty="0" smtClean="0"/>
          </a:p>
          <a:p>
            <a:r>
              <a:rPr lang="is-IS" sz="3200" dirty="0" smtClean="0"/>
              <a:t>Reyna að sannfæra lesandann um eitthvað </a:t>
            </a:r>
          </a:p>
          <a:p>
            <a:pPr marL="0" indent="0">
              <a:buNone/>
            </a:pPr>
            <a:endParaRPr lang="is-IS" dirty="0" smtClean="0"/>
          </a:p>
          <a:p>
            <a:pPr marL="0" indent="0">
              <a:buNone/>
            </a:pPr>
            <a:endParaRPr lang="is-IS" dirty="0"/>
          </a:p>
        </p:txBody>
      </p:sp>
      <p:sp>
        <p:nvSpPr>
          <p:cNvPr id="4" name="Footer Placeholder 3"/>
          <p:cNvSpPr>
            <a:spLocks noGrp="1"/>
          </p:cNvSpPr>
          <p:nvPr>
            <p:ph type="ftr" sz="quarter" idx="11"/>
          </p:nvPr>
        </p:nvSpPr>
        <p:spPr>
          <a:xfrm>
            <a:off x="827584" y="6309320"/>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759082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3348208" y="2419012"/>
            <a:ext cx="2160240" cy="136815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Málvenjur í auglýsingum</a:t>
            </a:r>
            <a:endParaRPr lang="en-US" dirty="0">
              <a:solidFill>
                <a:schemeClr val="tx1"/>
              </a:solidFill>
            </a:endParaRPr>
          </a:p>
        </p:txBody>
      </p:sp>
      <p:cxnSp>
        <p:nvCxnSpPr>
          <p:cNvPr id="6" name="Straight Connector 5"/>
          <p:cNvCxnSpPr>
            <a:stCxn id="4" idx="1"/>
          </p:cNvCxnSpPr>
          <p:nvPr/>
        </p:nvCxnSpPr>
        <p:spPr>
          <a:xfrm flipH="1" flipV="1">
            <a:off x="2628128" y="1831995"/>
            <a:ext cx="1036440" cy="787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0"/>
          </p:cNvCxnSpPr>
          <p:nvPr/>
        </p:nvCxnSpPr>
        <p:spPr>
          <a:xfrm flipV="1">
            <a:off x="4428328" y="1255931"/>
            <a:ext cx="0" cy="1163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7"/>
          </p:cNvCxnSpPr>
          <p:nvPr/>
        </p:nvCxnSpPr>
        <p:spPr>
          <a:xfrm flipV="1">
            <a:off x="5192088" y="2225684"/>
            <a:ext cx="820416" cy="393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6"/>
          </p:cNvCxnSpPr>
          <p:nvPr/>
        </p:nvCxnSpPr>
        <p:spPr>
          <a:xfrm>
            <a:off x="5508448" y="3103088"/>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5"/>
          </p:cNvCxnSpPr>
          <p:nvPr/>
        </p:nvCxnSpPr>
        <p:spPr>
          <a:xfrm>
            <a:off x="5192088" y="3586803"/>
            <a:ext cx="928428" cy="909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4"/>
          </p:cNvCxnSpPr>
          <p:nvPr/>
        </p:nvCxnSpPr>
        <p:spPr>
          <a:xfrm>
            <a:off x="4428328" y="3787164"/>
            <a:ext cx="0" cy="1357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3"/>
          </p:cNvCxnSpPr>
          <p:nvPr/>
        </p:nvCxnSpPr>
        <p:spPr>
          <a:xfrm flipH="1">
            <a:off x="2628128" y="3586803"/>
            <a:ext cx="1036440" cy="6214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2"/>
          </p:cNvCxnSpPr>
          <p:nvPr/>
        </p:nvCxnSpPr>
        <p:spPr>
          <a:xfrm flipH="1">
            <a:off x="1944052" y="3103088"/>
            <a:ext cx="1404156"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46081" y="791293"/>
            <a:ext cx="194421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Tilfinningaþrungin orð</a:t>
            </a:r>
          </a:p>
          <a:p>
            <a:r>
              <a:rPr lang="is-IS" dirty="0" smtClean="0"/>
              <a:t>T.d. Lausnarorð eða tískuorð </a:t>
            </a:r>
          </a:p>
          <a:p>
            <a:endParaRPr lang="en-US" dirty="0"/>
          </a:p>
        </p:txBody>
      </p:sp>
      <p:sp>
        <p:nvSpPr>
          <p:cNvPr id="23" name="TextBox 22"/>
          <p:cNvSpPr txBox="1"/>
          <p:nvPr/>
        </p:nvSpPr>
        <p:spPr>
          <a:xfrm>
            <a:off x="846081" y="2522458"/>
            <a:ext cx="1907909"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Stuðlun</a:t>
            </a:r>
          </a:p>
          <a:p>
            <a:r>
              <a:rPr lang="is-IS" dirty="0"/>
              <a:t>T</a:t>
            </a:r>
            <a:r>
              <a:rPr lang="is-IS" dirty="0" smtClean="0"/>
              <a:t>.d. Stebbi stóð á ströndu</a:t>
            </a:r>
            <a:endParaRPr lang="en-US" dirty="0"/>
          </a:p>
        </p:txBody>
      </p:sp>
      <p:sp>
        <p:nvSpPr>
          <p:cNvPr id="25" name="TextBox 24"/>
          <p:cNvSpPr txBox="1"/>
          <p:nvPr/>
        </p:nvSpPr>
        <p:spPr>
          <a:xfrm>
            <a:off x="827734" y="3727099"/>
            <a:ext cx="209840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Endurtekning</a:t>
            </a:r>
          </a:p>
          <a:p>
            <a:r>
              <a:rPr lang="is-IS" dirty="0" smtClean="0"/>
              <a:t>T.d. Nammi, nammibarinn</a:t>
            </a:r>
          </a:p>
          <a:p>
            <a:r>
              <a:rPr lang="is-IS" dirty="0" smtClean="0"/>
              <a:t>Alltaf opinn</a:t>
            </a:r>
          </a:p>
          <a:p>
            <a:endParaRPr lang="en-US" dirty="0"/>
          </a:p>
        </p:txBody>
      </p:sp>
      <p:sp>
        <p:nvSpPr>
          <p:cNvPr id="26" name="TextBox 25"/>
          <p:cNvSpPr txBox="1"/>
          <p:nvPr/>
        </p:nvSpPr>
        <p:spPr>
          <a:xfrm>
            <a:off x="3348208" y="5065927"/>
            <a:ext cx="216024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Rím</a:t>
            </a:r>
          </a:p>
          <a:p>
            <a:r>
              <a:rPr lang="is-IS" dirty="0" smtClean="0"/>
              <a:t>T.d. Ef von er á skúr, kemur Kiddi múr</a:t>
            </a:r>
            <a:endParaRPr lang="en-US" dirty="0"/>
          </a:p>
        </p:txBody>
      </p:sp>
      <p:sp>
        <p:nvSpPr>
          <p:cNvPr id="27" name="TextBox 26"/>
          <p:cNvSpPr txBox="1"/>
          <p:nvPr/>
        </p:nvSpPr>
        <p:spPr>
          <a:xfrm>
            <a:off x="6265204" y="3757627"/>
            <a:ext cx="211679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Montinn orð</a:t>
            </a:r>
          </a:p>
          <a:p>
            <a:r>
              <a:rPr lang="is-IS" dirty="0" smtClean="0"/>
              <a:t>T.d. Stórkostlegt, frábært, mikilfenglegt, óviðjafnanlegt</a:t>
            </a:r>
            <a:endParaRPr lang="en-US" dirty="0"/>
          </a:p>
        </p:txBody>
      </p:sp>
      <p:sp>
        <p:nvSpPr>
          <p:cNvPr id="28" name="TextBox 27"/>
          <p:cNvSpPr txBox="1"/>
          <p:nvPr/>
        </p:nvSpPr>
        <p:spPr>
          <a:xfrm>
            <a:off x="6877272" y="2632130"/>
            <a:ext cx="150472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Ýkjur</a:t>
            </a:r>
          </a:p>
          <a:p>
            <a:r>
              <a:rPr lang="is-IS" dirty="0" smtClean="0"/>
              <a:t>T.d</a:t>
            </a:r>
            <a:r>
              <a:rPr lang="is-IS" dirty="0" smtClean="0"/>
              <a:t>. Heimsins </a:t>
            </a:r>
            <a:r>
              <a:rPr lang="is-IS" dirty="0" smtClean="0"/>
              <a:t>besti</a:t>
            </a:r>
            <a:endParaRPr lang="en-US" dirty="0"/>
          </a:p>
        </p:txBody>
      </p:sp>
      <p:sp>
        <p:nvSpPr>
          <p:cNvPr id="29" name="TextBox 28"/>
          <p:cNvSpPr txBox="1"/>
          <p:nvPr/>
        </p:nvSpPr>
        <p:spPr>
          <a:xfrm>
            <a:off x="6005064" y="1622290"/>
            <a:ext cx="237626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Stigbreyting</a:t>
            </a:r>
          </a:p>
          <a:p>
            <a:r>
              <a:rPr lang="is-IS" dirty="0" smtClean="0"/>
              <a:t>T.d. Góður, betri, bestur</a:t>
            </a:r>
            <a:endParaRPr lang="en-US" dirty="0"/>
          </a:p>
        </p:txBody>
      </p:sp>
      <p:sp>
        <p:nvSpPr>
          <p:cNvPr id="31" name="TextBox 30"/>
          <p:cNvSpPr txBox="1"/>
          <p:nvPr/>
        </p:nvSpPr>
        <p:spPr>
          <a:xfrm>
            <a:off x="3158380" y="609600"/>
            <a:ext cx="373025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s-IS" dirty="0" smtClean="0"/>
              <a:t>Orðaleikir</a:t>
            </a:r>
            <a:endParaRPr lang="is-IS" dirty="0" smtClean="0"/>
          </a:p>
          <a:p>
            <a:r>
              <a:rPr lang="is-IS" dirty="0" smtClean="0"/>
              <a:t>T.d</a:t>
            </a:r>
            <a:r>
              <a:rPr lang="is-IS" dirty="0" smtClean="0"/>
              <a:t>. Sjáðu betur og verslaðu í Sjáðu</a:t>
            </a:r>
            <a:endParaRPr lang="en-US" dirty="0"/>
          </a:p>
        </p:txBody>
      </p:sp>
      <p:sp>
        <p:nvSpPr>
          <p:cNvPr id="2" name="Footer Placeholder 1"/>
          <p:cNvSpPr>
            <a:spLocks noGrp="1"/>
          </p:cNvSpPr>
          <p:nvPr>
            <p:ph type="ftr" sz="quarter" idx="11"/>
          </p:nvPr>
        </p:nvSpPr>
        <p:spPr>
          <a:xfrm>
            <a:off x="755382" y="6237312"/>
            <a:ext cx="7547649"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381628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6781800" cy="943000"/>
          </a:xfrm>
        </p:spPr>
        <p:txBody>
          <a:bodyPr/>
          <a:lstStyle/>
          <a:p>
            <a:r>
              <a:rPr lang="is-IS" dirty="0" smtClean="0"/>
              <a:t>Slagorð og frasar</a:t>
            </a:r>
            <a:endParaRPr lang="en-US" dirty="0"/>
          </a:p>
        </p:txBody>
      </p:sp>
      <p:sp>
        <p:nvSpPr>
          <p:cNvPr id="3" name="Content Placeholder 2"/>
          <p:cNvSpPr>
            <a:spLocks noGrp="1"/>
          </p:cNvSpPr>
          <p:nvPr>
            <p:ph idx="1"/>
          </p:nvPr>
        </p:nvSpPr>
        <p:spPr>
          <a:xfrm>
            <a:off x="899592" y="1844824"/>
            <a:ext cx="7543800" cy="3816424"/>
          </a:xfrm>
        </p:spPr>
        <p:txBody>
          <a:bodyPr>
            <a:normAutofit fontScale="25000" lnSpcReduction="20000"/>
          </a:bodyPr>
          <a:lstStyle/>
          <a:p>
            <a:pPr marL="0" indent="0">
              <a:buNone/>
            </a:pPr>
            <a:endParaRPr lang="en-US" sz="8600" dirty="0" smtClean="0"/>
          </a:p>
          <a:p>
            <a:pPr marL="0" indent="0">
              <a:buNone/>
            </a:pPr>
            <a:r>
              <a:rPr lang="is-IS" sz="8600" dirty="0" smtClean="0"/>
              <a:t>Herradeild PÓ</a:t>
            </a:r>
            <a:r>
              <a:rPr lang="is-IS" sz="8600" dirty="0" smtClean="0"/>
              <a:t> – </a:t>
            </a:r>
            <a:r>
              <a:rPr lang="is-IS" sz="8600" dirty="0" smtClean="0"/>
              <a:t>Frá hatti ofan í skó, Herradeildin PÓ </a:t>
            </a:r>
          </a:p>
          <a:p>
            <a:pPr marL="0" indent="0">
              <a:buNone/>
            </a:pPr>
            <a:r>
              <a:rPr lang="is-IS" sz="8600" dirty="0" smtClean="0"/>
              <a:t>Byko</a:t>
            </a:r>
            <a:r>
              <a:rPr lang="is-IS" sz="8600" dirty="0" smtClean="0"/>
              <a:t> – </a:t>
            </a:r>
            <a:r>
              <a:rPr lang="is-IS" sz="8600" dirty="0" smtClean="0"/>
              <a:t>Byggir á breiddinni</a:t>
            </a:r>
          </a:p>
          <a:p>
            <a:pPr marL="0" indent="0">
              <a:buNone/>
            </a:pPr>
            <a:r>
              <a:rPr lang="is-IS" sz="8600" dirty="0" smtClean="0"/>
              <a:t>Nóatún</a:t>
            </a:r>
            <a:r>
              <a:rPr lang="is-IS" sz="8600" dirty="0" smtClean="0"/>
              <a:t> – </a:t>
            </a:r>
            <a:r>
              <a:rPr lang="is-IS" sz="8600" dirty="0" smtClean="0"/>
              <a:t>bestir í kjöti</a:t>
            </a:r>
          </a:p>
          <a:p>
            <a:pPr marL="0" indent="0">
              <a:buNone/>
            </a:pPr>
            <a:r>
              <a:rPr lang="is-IS" sz="8600" dirty="0" smtClean="0"/>
              <a:t>RÚV</a:t>
            </a:r>
            <a:r>
              <a:rPr lang="is-IS" sz="8600" dirty="0" smtClean="0"/>
              <a:t> – </a:t>
            </a:r>
            <a:r>
              <a:rPr lang="is-IS" sz="8600" dirty="0" smtClean="0"/>
              <a:t>Útvarp allra landsmanna</a:t>
            </a:r>
          </a:p>
          <a:p>
            <a:pPr marL="0" indent="0">
              <a:buNone/>
            </a:pPr>
            <a:r>
              <a:rPr lang="is-IS" sz="8600" dirty="0" smtClean="0"/>
              <a:t>Sorpa</a:t>
            </a:r>
            <a:r>
              <a:rPr lang="is-IS" sz="8600" dirty="0" smtClean="0"/>
              <a:t> – </a:t>
            </a:r>
            <a:r>
              <a:rPr lang="is-IS" sz="8600" dirty="0" smtClean="0"/>
              <a:t>Fernur eiga framhaldslíf – skilið</a:t>
            </a:r>
          </a:p>
          <a:p>
            <a:pPr marL="0" indent="0">
              <a:buNone/>
            </a:pPr>
            <a:r>
              <a:rPr lang="is-IS" sz="8600" dirty="0" smtClean="0"/>
              <a:t>Sjóvá</a:t>
            </a:r>
            <a:r>
              <a:rPr lang="is-IS" sz="8600" dirty="0" smtClean="0"/>
              <a:t> – </a:t>
            </a:r>
            <a:r>
              <a:rPr lang="is-IS" sz="8600" dirty="0" smtClean="0"/>
              <a:t>Þú tryggir ekki eftirá </a:t>
            </a:r>
          </a:p>
          <a:p>
            <a:pPr marL="0" indent="0">
              <a:buNone/>
            </a:pPr>
            <a:r>
              <a:rPr lang="is-IS" sz="8600" dirty="0" smtClean="0"/>
              <a:t>Toyota</a:t>
            </a:r>
            <a:r>
              <a:rPr lang="is-IS" sz="8600" dirty="0" smtClean="0"/>
              <a:t> – </a:t>
            </a:r>
            <a:r>
              <a:rPr lang="is-IS" sz="8600" dirty="0" smtClean="0"/>
              <a:t>Tákn um gæði</a:t>
            </a:r>
          </a:p>
          <a:p>
            <a:pPr marL="0" indent="0">
              <a:buNone/>
            </a:pPr>
            <a:r>
              <a:rPr lang="is-IS" sz="8600" dirty="0" smtClean="0"/>
              <a:t>Víkingalottó</a:t>
            </a:r>
            <a:r>
              <a:rPr lang="is-IS" sz="8600" dirty="0" smtClean="0"/>
              <a:t> – </a:t>
            </a:r>
            <a:r>
              <a:rPr lang="is-IS" sz="8600" dirty="0" smtClean="0"/>
              <a:t>Til mikils að vinna</a:t>
            </a:r>
          </a:p>
          <a:p>
            <a:pPr marL="0" indent="0">
              <a:buNone/>
            </a:pPr>
            <a:endParaRPr lang="is-IS" sz="3000" dirty="0" smtClean="0"/>
          </a:p>
          <a:p>
            <a:pPr marL="0" indent="0">
              <a:buNone/>
            </a:pPr>
            <a:endParaRPr lang="is-IS" sz="2800" dirty="0" smtClean="0"/>
          </a:p>
          <a:p>
            <a:pPr marL="0" indent="0" algn="r">
              <a:buNone/>
            </a:pPr>
            <a:endParaRPr lang="is-IS" sz="1400" dirty="0" smtClean="0"/>
          </a:p>
          <a:p>
            <a:pPr marL="0" indent="0" algn="r">
              <a:buNone/>
            </a:pPr>
            <a:endParaRPr lang="is-IS" sz="1400" dirty="0" smtClean="0"/>
          </a:p>
          <a:p>
            <a:pPr marL="0" indent="0" algn="r">
              <a:buNone/>
            </a:pPr>
            <a:endParaRPr lang="is-IS" sz="1400" dirty="0" smtClean="0"/>
          </a:p>
          <a:p>
            <a:pPr marL="0" indent="0" algn="r">
              <a:buNone/>
            </a:pPr>
            <a:endParaRPr lang="is-IS" sz="1400" dirty="0"/>
          </a:p>
          <a:p>
            <a:pPr marL="0" indent="0" algn="r">
              <a:buNone/>
            </a:pPr>
            <a:endParaRPr lang="is-IS" sz="1400" dirty="0" smtClean="0"/>
          </a:p>
          <a:p>
            <a:pPr marL="0" indent="0" algn="r">
              <a:buNone/>
            </a:pPr>
            <a:endParaRPr lang="en-US" sz="1400" dirty="0"/>
          </a:p>
        </p:txBody>
      </p:sp>
      <p:sp>
        <p:nvSpPr>
          <p:cNvPr id="4" name="Footer Placeholder 3"/>
          <p:cNvSpPr>
            <a:spLocks noGrp="1"/>
          </p:cNvSpPr>
          <p:nvPr>
            <p:ph type="ftr" sz="quarter" idx="11"/>
          </p:nvPr>
        </p:nvSpPr>
        <p:spPr>
          <a:xfrm>
            <a:off x="755576" y="6309320"/>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172760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827585" y="501282"/>
            <a:ext cx="4372710"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3200" dirty="0" smtClean="0">
                <a:solidFill>
                  <a:schemeClr val="tx1"/>
                </a:solidFill>
              </a:rPr>
              <a:t>Súkkulaðidásemd</a:t>
            </a:r>
            <a:endParaRPr lang="en-US" sz="3200" dirty="0">
              <a:solidFill>
                <a:schemeClr val="tx1"/>
              </a:solidFill>
            </a:endParaRPr>
          </a:p>
        </p:txBody>
      </p:sp>
      <p:sp>
        <p:nvSpPr>
          <p:cNvPr id="5" name="Rectangle 4"/>
          <p:cNvSpPr/>
          <p:nvPr/>
        </p:nvSpPr>
        <p:spPr>
          <a:xfrm>
            <a:off x="827584" y="1916831"/>
            <a:ext cx="4372711" cy="3888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is-IS" sz="2400" dirty="0" smtClean="0">
                <a:solidFill>
                  <a:schemeClr val="tx1"/>
                </a:solidFill>
              </a:rPr>
              <a:t>Súkk HF er að setja á markaðinn nýja súkkulaðiköku.</a:t>
            </a:r>
          </a:p>
          <a:p>
            <a:pPr algn="ctr"/>
            <a:r>
              <a:rPr lang="is-IS" sz="2400" dirty="0" smtClean="0">
                <a:solidFill>
                  <a:schemeClr val="tx1"/>
                </a:solidFill>
              </a:rPr>
              <a:t>Kakan hefur fengið hið stórkostlega nafn Súkkulaðidásemd. Súkkulaðidásemd er lífræn og stútfull af dökku gæðasúkkulaði. </a:t>
            </a:r>
          </a:p>
          <a:p>
            <a:pPr algn="ctr"/>
            <a:r>
              <a:rPr lang="is-IS" sz="2400" dirty="0" smtClean="0">
                <a:solidFill>
                  <a:schemeClr val="tx1"/>
                </a:solidFill>
              </a:rPr>
              <a:t>Það verður enginn svikinn af dásemdinni frá Súkk. </a:t>
            </a:r>
          </a:p>
          <a:p>
            <a:pPr algn="ctr"/>
            <a:endParaRPr lang="en-US" sz="2400" dirty="0">
              <a:solidFill>
                <a:schemeClr val="tx1"/>
              </a:solidFill>
            </a:endParaRPr>
          </a:p>
        </p:txBody>
      </p:sp>
      <p:sp>
        <p:nvSpPr>
          <p:cNvPr id="7" name="Rectangle 6"/>
          <p:cNvSpPr/>
          <p:nvPr/>
        </p:nvSpPr>
        <p:spPr>
          <a:xfrm>
            <a:off x="5436096" y="4422539"/>
            <a:ext cx="2880320"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Súkkulaðidásemd, dásamlega, dúnmjúkur draumur </a:t>
            </a:r>
            <a:endParaRPr lang="en-US" dirty="0">
              <a:solidFill>
                <a:schemeClr val="tx1"/>
              </a:solidFill>
            </a:endParaRPr>
          </a:p>
        </p:txBody>
      </p:sp>
      <p:sp>
        <p:nvSpPr>
          <p:cNvPr id="2" name="Footer Placeholder 1"/>
          <p:cNvSpPr>
            <a:spLocks noGrp="1"/>
          </p:cNvSpPr>
          <p:nvPr>
            <p:ph type="ftr" sz="quarter" idx="11"/>
          </p:nvPr>
        </p:nvSpPr>
        <p:spPr>
          <a:xfrm>
            <a:off x="755576" y="6309320"/>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436096" y="1916831"/>
            <a:ext cx="2880320" cy="20605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257201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2"/>
          <p:cNvGrpSpPr/>
          <p:nvPr/>
        </p:nvGrpSpPr>
        <p:grpSpPr>
          <a:xfrm>
            <a:off x="827584" y="508684"/>
            <a:ext cx="7488832" cy="5345069"/>
            <a:chOff x="827584" y="508684"/>
            <a:chExt cx="7488832" cy="5345069"/>
          </a:xfrm>
        </p:grpSpPr>
        <p:sp>
          <p:nvSpPr>
            <p:cNvPr id="4" name="Rectangle 3"/>
            <p:cNvSpPr/>
            <p:nvPr/>
          </p:nvSpPr>
          <p:spPr>
            <a:xfrm>
              <a:off x="827584" y="526232"/>
              <a:ext cx="410445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Heiti á vöru</a:t>
              </a:r>
              <a:endParaRPr lang="en-US" dirty="0">
                <a:solidFill>
                  <a:schemeClr val="tx1"/>
                </a:solidFill>
              </a:endParaRPr>
            </a:p>
          </p:txBody>
        </p:sp>
        <p:sp>
          <p:nvSpPr>
            <p:cNvPr id="5" name="Rectangle 4"/>
            <p:cNvSpPr/>
            <p:nvPr/>
          </p:nvSpPr>
          <p:spPr>
            <a:xfrm>
              <a:off x="827584" y="1821305"/>
              <a:ext cx="4104456" cy="40324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Auglýsingatexti</a:t>
              </a:r>
              <a:endParaRPr lang="en-US" dirty="0">
                <a:solidFill>
                  <a:schemeClr val="tx1"/>
                </a:solidFill>
              </a:endParaRPr>
            </a:p>
          </p:txBody>
        </p:sp>
        <p:sp>
          <p:nvSpPr>
            <p:cNvPr id="6" name="Rectangle 5"/>
            <p:cNvSpPr/>
            <p:nvPr/>
          </p:nvSpPr>
          <p:spPr>
            <a:xfrm>
              <a:off x="5652120" y="508684"/>
              <a:ext cx="2664296" cy="27363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Mynd</a:t>
              </a:r>
              <a:endParaRPr lang="en-US" dirty="0">
                <a:solidFill>
                  <a:schemeClr val="tx1"/>
                </a:solidFill>
              </a:endParaRPr>
            </a:p>
          </p:txBody>
        </p:sp>
        <p:sp>
          <p:nvSpPr>
            <p:cNvPr id="7" name="Rectangle 6"/>
            <p:cNvSpPr/>
            <p:nvPr/>
          </p:nvSpPr>
          <p:spPr>
            <a:xfrm>
              <a:off x="5436096" y="3835351"/>
              <a:ext cx="2880320" cy="2018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smtClean="0">
                  <a:solidFill>
                    <a:schemeClr val="tx1"/>
                  </a:solidFill>
                </a:rPr>
                <a:t>Slagorð</a:t>
              </a:r>
              <a:endParaRPr lang="en-US" dirty="0">
                <a:solidFill>
                  <a:schemeClr val="tx1"/>
                </a:solidFill>
              </a:endParaRPr>
            </a:p>
          </p:txBody>
        </p:sp>
      </p:grpSp>
      <p:sp>
        <p:nvSpPr>
          <p:cNvPr id="2" name="Footer Placeholder 1"/>
          <p:cNvSpPr>
            <a:spLocks noGrp="1"/>
          </p:cNvSpPr>
          <p:nvPr>
            <p:ph type="ftr" sz="quarter" idx="11"/>
          </p:nvPr>
        </p:nvSpPr>
        <p:spPr>
          <a:xfrm>
            <a:off x="775301" y="6237312"/>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0317651"/>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57281" y="6237312"/>
            <a:ext cx="7554417" cy="365125"/>
          </a:xfrm>
        </p:spPr>
        <p:txBody>
          <a:bodyPr/>
          <a:lstStyle/>
          <a:p>
            <a:r>
              <a:rPr lang="en-US" dirty="0" err="1" smtClean="0"/>
              <a:t>Beinagrindur</a:t>
            </a:r>
            <a:r>
              <a:rPr lang="en-US" dirty="0" smtClean="0"/>
              <a:t> </a:t>
            </a:r>
            <a:r>
              <a:rPr lang="en-US" dirty="0" err="1" smtClean="0"/>
              <a:t>kennsluleiðbeiningar</a:t>
            </a:r>
            <a:r>
              <a:rPr lang="en-US" dirty="0" smtClean="0"/>
              <a:t>- </a:t>
            </a:r>
            <a:r>
              <a:rPr lang="en-US" dirty="0" err="1" smtClean="0"/>
              <a:t>Sannfæring</a:t>
            </a:r>
            <a:r>
              <a:rPr lang="en-US" dirty="0" smtClean="0"/>
              <a:t> </a:t>
            </a:r>
          </a:p>
          <a:p>
            <a:r>
              <a:rPr lang="en-US" dirty="0" smtClean="0"/>
              <a:t>© </a:t>
            </a:r>
            <a:r>
              <a:rPr lang="en-US" dirty="0" err="1" smtClean="0"/>
              <a:t>Hrefna</a:t>
            </a:r>
            <a:r>
              <a:rPr lang="en-US" dirty="0" smtClean="0"/>
              <a:t> </a:t>
            </a:r>
            <a:r>
              <a:rPr lang="en-US" dirty="0" err="1" smtClean="0"/>
              <a:t>Birna</a:t>
            </a:r>
            <a:r>
              <a:rPr lang="en-US" dirty="0" smtClean="0"/>
              <a:t> </a:t>
            </a:r>
            <a:r>
              <a:rPr lang="en-US" dirty="0" err="1" smtClean="0"/>
              <a:t>Björnsdóttir</a:t>
            </a:r>
            <a:r>
              <a:rPr lang="en-US" dirty="0" smtClean="0"/>
              <a:t> </a:t>
            </a:r>
            <a:r>
              <a:rPr lang="en-US" dirty="0" err="1" smtClean="0"/>
              <a:t>og</a:t>
            </a:r>
            <a:r>
              <a:rPr lang="en-US" dirty="0" smtClean="0"/>
              <a:t> </a:t>
            </a:r>
            <a:r>
              <a:rPr lang="en-US" dirty="0" err="1" smtClean="0"/>
              <a:t>Sigríður</a:t>
            </a:r>
            <a:r>
              <a:rPr lang="en-US" dirty="0" smtClean="0"/>
              <a:t> </a:t>
            </a:r>
            <a:r>
              <a:rPr lang="en-US" dirty="0" err="1" smtClean="0"/>
              <a:t>Nanna</a:t>
            </a:r>
            <a:r>
              <a:rPr lang="en-US" dirty="0" smtClean="0"/>
              <a:t> </a:t>
            </a:r>
            <a:r>
              <a:rPr lang="en-US" dirty="0" err="1" smtClean="0"/>
              <a:t>Heimisdóttir</a:t>
            </a:r>
            <a:r>
              <a:rPr lang="en-US" dirty="0" smtClean="0"/>
              <a:t> © </a:t>
            </a:r>
            <a:r>
              <a:rPr lang="en-US" dirty="0" err="1" smtClean="0"/>
              <a:t>Námsgagnastofnun</a:t>
            </a:r>
            <a:r>
              <a:rPr lang="en-US" dirty="0" smtClean="0"/>
              <a:t> 2011 – 09935</a:t>
            </a:r>
            <a:endParaRPr lang="en-US" dirty="0"/>
          </a:p>
        </p:txBody>
      </p:sp>
      <p:grpSp>
        <p:nvGrpSpPr>
          <p:cNvPr id="8" name="Group 7"/>
          <p:cNvGrpSpPr/>
          <p:nvPr/>
        </p:nvGrpSpPr>
        <p:grpSpPr>
          <a:xfrm>
            <a:off x="827584" y="508684"/>
            <a:ext cx="7488832" cy="5345069"/>
            <a:chOff x="827584" y="508684"/>
            <a:chExt cx="7488832" cy="5345069"/>
          </a:xfrm>
        </p:grpSpPr>
        <p:sp>
          <p:nvSpPr>
            <p:cNvPr id="9" name="Rectangle 8"/>
            <p:cNvSpPr/>
            <p:nvPr/>
          </p:nvSpPr>
          <p:spPr>
            <a:xfrm>
              <a:off x="827584" y="526232"/>
              <a:ext cx="410445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p:nvSpPr>
          <p:spPr>
            <a:xfrm>
              <a:off x="827584" y="1821305"/>
              <a:ext cx="4104456" cy="40324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5652120" y="508684"/>
              <a:ext cx="2664296" cy="27363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p:nvSpPr>
          <p:spPr>
            <a:xfrm>
              <a:off x="5436096" y="3835351"/>
              <a:ext cx="2880320" cy="2018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2866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487</TotalTime>
  <Words>854</Words>
  <Application>Microsoft Macintosh PowerPoint</Application>
  <PresentationFormat>On-screen Show (4:3)</PresentationFormat>
  <Paragraphs>106</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NewsPrint</vt:lpstr>
      <vt:lpstr>Sannfæring</vt:lpstr>
      <vt:lpstr>Slide 2</vt:lpstr>
      <vt:lpstr>Slide 3</vt:lpstr>
      <vt:lpstr>Hvað gera auglýsingar?</vt:lpstr>
      <vt:lpstr>Slide 5</vt:lpstr>
      <vt:lpstr>Slagorð og frasar</vt:lpstr>
      <vt:lpstr>Slide 7</vt:lpstr>
      <vt:lpstr>Slide 8</vt:lpstr>
      <vt:lpstr>Slide 9</vt:lpstr>
      <vt:lpstr>Slide 10</vt:lpstr>
    </vt:vector>
  </TitlesOfParts>
  <Company>UTM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Sannfæring</dc:title>
  <dc:creator>Sigríður Nanna Heimisdóttir</dc:creator>
  <cp:lastModifiedBy>Umbrot</cp:lastModifiedBy>
  <cp:revision>34</cp:revision>
  <dcterms:created xsi:type="dcterms:W3CDTF">2011-10-25T09:08:21Z</dcterms:created>
  <dcterms:modified xsi:type="dcterms:W3CDTF">2011-10-25T09:35:25Z</dcterms:modified>
</cp:coreProperties>
</file>