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2"/>
  </p:notesMasterIdLst>
  <p:sldIdLst>
    <p:sldId id="256" r:id="rId2"/>
    <p:sldId id="262" r:id="rId3"/>
    <p:sldId id="257" r:id="rId4"/>
    <p:sldId id="265" r:id="rId5"/>
    <p:sldId id="261" r:id="rId6"/>
    <p:sldId id="258" r:id="rId7"/>
    <p:sldId id="263" r:id="rId8"/>
    <p:sldId id="260" r:id="rId9"/>
    <p:sldId id="259"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79491" autoAdjust="0"/>
  </p:normalViewPr>
  <p:slideViewPr>
    <p:cSldViewPr>
      <p:cViewPr>
        <p:scale>
          <a:sx n="78" d="100"/>
          <a:sy n="78" d="100"/>
        </p:scale>
        <p:origin x="-2624" y="-139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AD295-D88A-4B57-A0B2-6BD482F0613A}" type="datetimeFigureOut">
              <a:rPr lang="en-US" smtClean="0"/>
              <a:pPr/>
              <a:t>10/25/11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2CC2C-5A4D-4057-95A6-995E553238C8}"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139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latin typeface="+mn-lt"/>
              </a:rPr>
              <a:t>Í þessum hluta verður tekið</a:t>
            </a:r>
            <a:r>
              <a:rPr lang="is-IS" baseline="0" dirty="0" smtClean="0">
                <a:latin typeface="+mn-lt"/>
              </a:rPr>
              <a:t> dæmi um það hvernig hægt er að nota beinagrindurnar til að skrifa og eða leika rökræður.</a:t>
            </a:r>
            <a:endParaRPr lang="is-IS" dirty="0" smtClean="0">
              <a:latin typeface="+mn-lt"/>
            </a:endParaRPr>
          </a:p>
          <a:p>
            <a:endParaRPr lang="is-IS" dirty="0" smtClean="0"/>
          </a:p>
        </p:txBody>
      </p:sp>
      <p:sp>
        <p:nvSpPr>
          <p:cNvPr id="4" name="Slide Number Placeholder 3"/>
          <p:cNvSpPr>
            <a:spLocks noGrp="1"/>
          </p:cNvSpPr>
          <p:nvPr>
            <p:ph type="sldNum" sz="quarter" idx="10"/>
          </p:nvPr>
        </p:nvSpPr>
        <p:spPr/>
        <p:txBody>
          <a:bodyPr/>
          <a:lstStyle/>
          <a:p>
            <a:fld id="{FD62CC2C-5A4D-4057-95A6-995E553238C8}"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999323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is-IS" dirty="0" smtClean="0"/>
              <a:t>Sjálfsmat</a:t>
            </a:r>
            <a:r>
              <a:rPr lang="is-IS" baseline="0" dirty="0" smtClean="0"/>
              <a:t> nemenda. </a:t>
            </a:r>
          </a:p>
          <a:p>
            <a:endParaRPr lang="is-IS" baseline="0" dirty="0" smtClean="0"/>
          </a:p>
          <a:p>
            <a:r>
              <a:rPr lang="is-IS" baseline="0" dirty="0" smtClean="0"/>
              <a:t>Mikilvægt er að kennari fari yfir sjálfmatið með nemendum og kenni þeim að nota það strax í upphafi. Kennari getur svo nýtt sér það til að skoða þá þætti sem þarfnast hugsanlegra lagfæringa með nemendum.</a:t>
            </a:r>
          </a:p>
          <a:p>
            <a:endParaRPr lang="is-IS" baseline="0" dirty="0" smtClean="0"/>
          </a:p>
          <a:p>
            <a:r>
              <a:rPr lang="is-IS" baseline="0" dirty="0" smtClean="0"/>
              <a:t>Í hjálparbanka má finna önnur form sem hægt er að aðlaga að verkefnum.</a:t>
            </a:r>
            <a:endParaRPr lang="en-US" dirty="0" smtClean="0"/>
          </a:p>
          <a:p>
            <a:endParaRPr lang="en-US" smtClean="0"/>
          </a:p>
          <a:p>
            <a:endParaRPr lang="en-US" dirty="0"/>
          </a:p>
        </p:txBody>
      </p:sp>
      <p:sp>
        <p:nvSpPr>
          <p:cNvPr id="4" name="Slide Number Placeholder 3"/>
          <p:cNvSpPr>
            <a:spLocks noGrp="1"/>
          </p:cNvSpPr>
          <p:nvPr>
            <p:ph type="sldNum" sz="quarter" idx="10"/>
          </p:nvPr>
        </p:nvSpPr>
        <p:spPr/>
        <p:txBody>
          <a:bodyPr/>
          <a:lstStyle/>
          <a:p>
            <a:fld id="{FD62CC2C-5A4D-4057-95A6-995E553238C8}"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215754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er </a:t>
            </a:r>
            <a:r>
              <a:rPr lang="is-IS" baseline="0" dirty="0" smtClean="0"/>
              <a:t>blaðsíða úr bókinni og sýnir helstu gerðir rökræðutexta. Kennari getur valið eina eða fleiri gerðir til að vinna með nemendum sínum, allt eftir getu hópsins og einstaklinganna. Þó að aðeins sé valið að fjalla um rökræður hér í þessum kafla getur kennari kynnt fyrir nemendum fleiri textagerðir en ætlað er að vinna með.</a:t>
            </a:r>
          </a:p>
          <a:p>
            <a:endParaRPr lang="is-IS" baseline="0" dirty="0" smtClean="0"/>
          </a:p>
          <a:p>
            <a:endParaRPr lang="is-IS" dirty="0" smtClean="0">
              <a:latin typeface="+mn-lt"/>
            </a:endParaRPr>
          </a:p>
          <a:p>
            <a:endParaRPr lang="is-I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FD62CC2C-5A4D-4057-95A6-995E553238C8}"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245529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Þetta er beinagrind rökræðutexta.</a:t>
            </a:r>
            <a:r>
              <a:rPr lang="is-IS" baseline="0" dirty="0" smtClean="0"/>
              <a:t> </a:t>
            </a:r>
            <a:r>
              <a:rPr lang="is-IS" dirty="0" smtClean="0"/>
              <a:t>Hægt er</a:t>
            </a:r>
            <a:r>
              <a:rPr lang="is-IS" baseline="0" dirty="0" smtClean="0"/>
              <a:t> að nota beinagrindina til að setja inn atburði eða hugmyndir sem nota á í rituninni.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D62CC2C-5A4D-4057-95A6-995E553238C8}"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663627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má sjá hvaða markmið er gott</a:t>
            </a:r>
            <a:r>
              <a:rPr lang="is-IS" baseline="0" dirty="0" smtClean="0"/>
              <a:t> að hafa í huga við ritun rökræðutexta. Þar má einnig finna hvað gerir textann að vönduðum rökræðutexta.</a:t>
            </a:r>
            <a:endParaRPr lang="en-US" dirty="0"/>
          </a:p>
        </p:txBody>
      </p:sp>
      <p:sp>
        <p:nvSpPr>
          <p:cNvPr id="4" name="Slide Number Placeholder 3"/>
          <p:cNvSpPr>
            <a:spLocks noGrp="1"/>
          </p:cNvSpPr>
          <p:nvPr>
            <p:ph type="sldNum" sz="quarter" idx="10"/>
          </p:nvPr>
        </p:nvSpPr>
        <p:spPr/>
        <p:txBody>
          <a:bodyPr/>
          <a:lstStyle/>
          <a:p>
            <a:fld id="{FD62CC2C-5A4D-4057-95A6-995E553238C8}"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829879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má sjá kveikju að rökræðum</a:t>
            </a:r>
            <a:r>
              <a:rPr lang="is-IS" baseline="0" dirty="0" smtClean="0"/>
              <a:t> fyrir börn. Kennarinn leiðir börnin í gegnum textann og skiptir börnum í hópa með eða á móti. </a:t>
            </a:r>
          </a:p>
          <a:p>
            <a:endParaRPr lang="is-IS" baseline="0" dirty="0" smtClean="0"/>
          </a:p>
          <a:p>
            <a:r>
              <a:rPr lang="is-IS" dirty="0" smtClean="0"/>
              <a:t>Í þessu verkefni</a:t>
            </a:r>
            <a:r>
              <a:rPr lang="is-IS" baseline="0" dirty="0" smtClean="0"/>
              <a:t> er bæði hægt að útfæra hugmyndina í leikrænni tjáningu eða skrifa ritgerð um málefnið. Það er hægt að taka hvaða málefni sem er fyrir.</a:t>
            </a:r>
          </a:p>
          <a:p>
            <a:r>
              <a:rPr lang="is-IS" baseline="0" dirty="0" smtClean="0"/>
              <a:t>T.d. hundahald, húfur í skólastofum, flugelda, virkjanamál eða útivistartími barna.</a:t>
            </a:r>
            <a:endParaRPr lang="en-US" dirty="0" smtClean="0"/>
          </a:p>
          <a:p>
            <a:endParaRPr lang="en-US" dirty="0"/>
          </a:p>
        </p:txBody>
      </p:sp>
      <p:sp>
        <p:nvSpPr>
          <p:cNvPr id="4" name="Slide Number Placeholder 3"/>
          <p:cNvSpPr>
            <a:spLocks noGrp="1"/>
          </p:cNvSpPr>
          <p:nvPr>
            <p:ph type="sldNum" sz="quarter" idx="10"/>
          </p:nvPr>
        </p:nvSpPr>
        <p:spPr/>
        <p:txBody>
          <a:bodyPr/>
          <a:lstStyle/>
          <a:p>
            <a:fld id="{FD62CC2C-5A4D-4057-95A6-995E553238C8}"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337308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 má sjá tvö hugarkort með eða á móti. Nemendur sem valdir voru til</a:t>
            </a:r>
            <a:r>
              <a:rPr lang="is-IS" baseline="0" dirty="0" smtClean="0"/>
              <a:t> að vera sammála finna rök með styttum útivistartíma hinir rök á móti. Einnig er hægt að vinna þetta verkefni í pörum eða með kennara. Það má líka setja þetta verkefni upp eins og Kastljósþátt þar sem að ólík sjónarmið koma fram. </a:t>
            </a:r>
            <a:endParaRPr lang="en-US" dirty="0"/>
          </a:p>
        </p:txBody>
      </p:sp>
      <p:sp>
        <p:nvSpPr>
          <p:cNvPr id="4" name="Slide Number Placeholder 3"/>
          <p:cNvSpPr>
            <a:spLocks noGrp="1"/>
          </p:cNvSpPr>
          <p:nvPr>
            <p:ph type="sldNum" sz="quarter" idx="10"/>
          </p:nvPr>
        </p:nvSpPr>
        <p:spPr/>
        <p:txBody>
          <a:bodyPr/>
          <a:lstStyle/>
          <a:p>
            <a:fld id="{FD62CC2C-5A4D-4057-95A6-995E553238C8}"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939589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Þetta er glæra með beinagrindum sem nemendur geta unnið hugmyndir sínar á. Hægt er að prenta þessa glæru út eða</a:t>
            </a:r>
            <a:r>
              <a:rPr lang="is-IS" baseline="0" dirty="0" smtClean="0"/>
              <a:t> vinna sameiginlega á veggspjald.</a:t>
            </a:r>
            <a:endParaRPr lang="en-US" dirty="0"/>
          </a:p>
        </p:txBody>
      </p:sp>
      <p:sp>
        <p:nvSpPr>
          <p:cNvPr id="4" name="Slide Number Placeholder 3"/>
          <p:cNvSpPr>
            <a:spLocks noGrp="1"/>
          </p:cNvSpPr>
          <p:nvPr>
            <p:ph type="sldNum" sz="quarter" idx="10"/>
          </p:nvPr>
        </p:nvSpPr>
        <p:spPr/>
        <p:txBody>
          <a:bodyPr/>
          <a:lstStyle/>
          <a:p>
            <a:fld id="{FD62CC2C-5A4D-4057-95A6-995E553238C8}"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939589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Þegar nemendur hafa komið með sín eigin</a:t>
            </a:r>
            <a:r>
              <a:rPr lang="is-IS" baseline="0" dirty="0" smtClean="0"/>
              <a:t> rök má varpa þessari glæru upp og spyrja: Hafa öll þessi rök komið fram, hafið þið fleiri rök með eða á móti.</a:t>
            </a:r>
            <a:endParaRPr lang="en-US" dirty="0"/>
          </a:p>
        </p:txBody>
      </p:sp>
      <p:sp>
        <p:nvSpPr>
          <p:cNvPr id="4" name="Slide Number Placeholder 3"/>
          <p:cNvSpPr>
            <a:spLocks noGrp="1"/>
          </p:cNvSpPr>
          <p:nvPr>
            <p:ph type="sldNum" sz="quarter" idx="10"/>
          </p:nvPr>
        </p:nvSpPr>
        <p:spPr/>
        <p:txBody>
          <a:bodyPr/>
          <a:lstStyle/>
          <a:p>
            <a:fld id="{FD62CC2C-5A4D-4057-95A6-995E553238C8}"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0727020"/>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Þegar</a:t>
            </a:r>
            <a:r>
              <a:rPr lang="en-US" baseline="0" dirty="0" smtClean="0"/>
              <a:t> </a:t>
            </a:r>
            <a:r>
              <a:rPr lang="en-US" baseline="0" dirty="0" err="1" smtClean="0"/>
              <a:t>nemendur</a:t>
            </a:r>
            <a:r>
              <a:rPr lang="en-US" baseline="0" dirty="0" smtClean="0"/>
              <a:t> </a:t>
            </a:r>
            <a:r>
              <a:rPr lang="en-US" baseline="0" dirty="0" err="1" smtClean="0"/>
              <a:t>hafa</a:t>
            </a:r>
            <a:r>
              <a:rPr lang="en-US" baseline="0" dirty="0" smtClean="0"/>
              <a:t> </a:t>
            </a:r>
            <a:r>
              <a:rPr lang="en-US" baseline="0" dirty="0" err="1" smtClean="0"/>
              <a:t>unnið</a:t>
            </a:r>
            <a:r>
              <a:rPr lang="en-US" baseline="0" dirty="0" smtClean="0"/>
              <a:t> inn </a:t>
            </a:r>
            <a:r>
              <a:rPr lang="en-US" baseline="0" dirty="0" err="1" smtClean="0"/>
              <a:t>í</a:t>
            </a:r>
            <a:r>
              <a:rPr lang="en-US" baseline="0" dirty="0" smtClean="0"/>
              <a:t> </a:t>
            </a:r>
            <a:r>
              <a:rPr lang="en-US" baseline="0" dirty="0" err="1" smtClean="0"/>
              <a:t>beinagrindurnar</a:t>
            </a:r>
            <a:r>
              <a:rPr lang="en-US" baseline="0" dirty="0" smtClean="0"/>
              <a:t> </a:t>
            </a:r>
            <a:r>
              <a:rPr lang="en-US" baseline="0" dirty="0" err="1" smtClean="0"/>
              <a:t>tekur</a:t>
            </a:r>
            <a:r>
              <a:rPr lang="en-US" baseline="0" dirty="0" smtClean="0"/>
              <a:t> </a:t>
            </a:r>
            <a:r>
              <a:rPr lang="en-US" baseline="0" dirty="0" err="1" smtClean="0"/>
              <a:t>skráir</a:t>
            </a:r>
            <a:r>
              <a:rPr lang="en-US" baseline="0" dirty="0" smtClean="0"/>
              <a:t> </a:t>
            </a:r>
            <a:r>
              <a:rPr lang="en-US" baseline="0" dirty="0" err="1" smtClean="0"/>
              <a:t>hver</a:t>
            </a:r>
            <a:r>
              <a:rPr lang="en-US" baseline="0" dirty="0" smtClean="0"/>
              <a:t> </a:t>
            </a:r>
            <a:r>
              <a:rPr lang="en-US" baseline="0" dirty="0" err="1" smtClean="0"/>
              <a:t>nemandi</a:t>
            </a:r>
            <a:r>
              <a:rPr lang="en-US" baseline="0" dirty="0" smtClean="0"/>
              <a:t> </a:t>
            </a:r>
            <a:r>
              <a:rPr lang="en-US" baseline="0" dirty="0" err="1" smtClean="0"/>
              <a:t>niður</a:t>
            </a:r>
            <a:r>
              <a:rPr lang="en-US" baseline="0" dirty="0" smtClean="0"/>
              <a:t> </a:t>
            </a:r>
            <a:r>
              <a:rPr lang="en-US" baseline="0" dirty="0" err="1" smtClean="0"/>
              <a:t>með</a:t>
            </a:r>
            <a:r>
              <a:rPr lang="en-US" baseline="0" dirty="0" smtClean="0"/>
              <a:t> </a:t>
            </a:r>
            <a:r>
              <a:rPr lang="en-US" baseline="0" dirty="0" err="1" smtClean="0"/>
              <a:t>og</a:t>
            </a:r>
            <a:r>
              <a:rPr lang="en-US" baseline="0" dirty="0" smtClean="0"/>
              <a:t> </a:t>
            </a:r>
            <a:r>
              <a:rPr lang="en-US" baseline="0" dirty="0" err="1" smtClean="0"/>
              <a:t>mótrök</a:t>
            </a:r>
            <a:r>
              <a:rPr lang="en-US" baseline="0" dirty="0" smtClean="0"/>
              <a:t>. </a:t>
            </a:r>
            <a:r>
              <a:rPr lang="en-US" baseline="0" dirty="0" err="1" smtClean="0"/>
              <a:t>Nemandi</a:t>
            </a:r>
            <a:r>
              <a:rPr lang="en-US" baseline="0" dirty="0" smtClean="0"/>
              <a:t> </a:t>
            </a:r>
            <a:r>
              <a:rPr lang="en-US" baseline="0" dirty="0" err="1" smtClean="0"/>
              <a:t>skrifar</a:t>
            </a:r>
            <a:r>
              <a:rPr lang="en-US" baseline="0" dirty="0" smtClean="0"/>
              <a:t> </a:t>
            </a:r>
            <a:r>
              <a:rPr lang="en-US" baseline="0" dirty="0" err="1" smtClean="0"/>
              <a:t>samfelldan</a:t>
            </a:r>
            <a:r>
              <a:rPr lang="en-US" baseline="0" dirty="0" smtClean="0"/>
              <a:t> </a:t>
            </a:r>
            <a:r>
              <a:rPr lang="en-US" baseline="0" dirty="0" err="1" smtClean="0"/>
              <a:t>texta</a:t>
            </a:r>
            <a:r>
              <a:rPr lang="en-US" baseline="0" dirty="0" smtClean="0"/>
              <a:t> </a:t>
            </a:r>
            <a:r>
              <a:rPr lang="en-US" baseline="0" dirty="0" err="1" smtClean="0"/>
              <a:t>og</a:t>
            </a:r>
            <a:r>
              <a:rPr lang="en-US" baseline="0" dirty="0" smtClean="0"/>
              <a:t> </a:t>
            </a:r>
            <a:r>
              <a:rPr lang="en-US" baseline="0" dirty="0" err="1" smtClean="0"/>
              <a:t>gætir</a:t>
            </a:r>
            <a:r>
              <a:rPr lang="en-US" baseline="0" dirty="0" smtClean="0"/>
              <a:t> </a:t>
            </a:r>
            <a:r>
              <a:rPr lang="en-US" baseline="0" dirty="0" err="1" smtClean="0"/>
              <a:t>þess</a:t>
            </a:r>
            <a:r>
              <a:rPr lang="en-US" baseline="0" dirty="0" smtClean="0"/>
              <a:t> </a:t>
            </a:r>
            <a:r>
              <a:rPr lang="en-US" baseline="0" dirty="0" err="1" smtClean="0"/>
              <a:t>að</a:t>
            </a:r>
            <a:r>
              <a:rPr lang="en-US" baseline="0" dirty="0" smtClean="0"/>
              <a:t> </a:t>
            </a:r>
            <a:r>
              <a:rPr lang="en-US" baseline="0" dirty="0" err="1" smtClean="0"/>
              <a:t>halda</a:t>
            </a:r>
            <a:r>
              <a:rPr lang="en-US" baseline="0" dirty="0" smtClean="0"/>
              <a:t> </a:t>
            </a:r>
            <a:r>
              <a:rPr lang="en-US" baseline="0" dirty="0" err="1" smtClean="0"/>
              <a:t>hlutleysi</a:t>
            </a:r>
            <a:r>
              <a:rPr lang="en-US" baseline="0" dirty="0" smtClean="0"/>
              <a:t> </a:t>
            </a:r>
            <a:r>
              <a:rPr lang="en-US" baseline="0" dirty="0" err="1" smtClean="0"/>
              <a:t>sínu</a:t>
            </a:r>
            <a:r>
              <a:rPr lang="en-US" baseline="0" dirty="0" smtClean="0"/>
              <a:t>. </a:t>
            </a:r>
            <a:r>
              <a:rPr lang="en-US" baseline="0" dirty="0" err="1" smtClean="0"/>
              <a:t>Hann</a:t>
            </a:r>
            <a:r>
              <a:rPr lang="en-US" baseline="0" dirty="0" smtClean="0"/>
              <a:t> </a:t>
            </a:r>
            <a:r>
              <a:rPr lang="en-US" baseline="0" dirty="0" err="1" smtClean="0"/>
              <a:t>á</a:t>
            </a:r>
            <a:r>
              <a:rPr lang="en-US" baseline="0" dirty="0" smtClean="0"/>
              <a:t> </a:t>
            </a:r>
            <a:r>
              <a:rPr lang="en-US" baseline="0" dirty="0" err="1" smtClean="0"/>
              <a:t>einungis</a:t>
            </a:r>
            <a:r>
              <a:rPr lang="en-US" baseline="0" dirty="0" smtClean="0"/>
              <a:t> </a:t>
            </a:r>
            <a:r>
              <a:rPr lang="en-US" baseline="0" dirty="0" err="1" smtClean="0"/>
              <a:t>að</a:t>
            </a:r>
            <a:r>
              <a:rPr lang="en-US" baseline="0" dirty="0" smtClean="0"/>
              <a:t> </a:t>
            </a:r>
            <a:r>
              <a:rPr lang="en-US" baseline="0" dirty="0" err="1" smtClean="0"/>
              <a:t>viðra</a:t>
            </a:r>
            <a:r>
              <a:rPr lang="en-US" baseline="0" dirty="0" smtClean="0"/>
              <a:t> </a:t>
            </a:r>
            <a:r>
              <a:rPr lang="en-US" baseline="0" dirty="0" err="1" smtClean="0"/>
              <a:t>þær</a:t>
            </a:r>
            <a:r>
              <a:rPr lang="en-US" baseline="0" dirty="0" smtClean="0"/>
              <a:t> </a:t>
            </a:r>
            <a:r>
              <a:rPr lang="en-US" baseline="0" dirty="0" err="1" smtClean="0"/>
              <a:t>skoðanir</a:t>
            </a:r>
            <a:r>
              <a:rPr lang="en-US" baseline="0" dirty="0" smtClean="0"/>
              <a:t> </a:t>
            </a:r>
            <a:r>
              <a:rPr lang="en-US" baseline="0" dirty="0" err="1" smtClean="0"/>
              <a:t>sem</a:t>
            </a:r>
            <a:r>
              <a:rPr lang="en-US" baseline="0" dirty="0" smtClean="0"/>
              <a:t> </a:t>
            </a:r>
            <a:r>
              <a:rPr lang="en-US" baseline="0" dirty="0" err="1" smtClean="0"/>
              <a:t>komið</a:t>
            </a:r>
            <a:r>
              <a:rPr lang="en-US" baseline="0" dirty="0" smtClean="0"/>
              <a:t> </a:t>
            </a:r>
            <a:r>
              <a:rPr lang="en-US" baseline="0" dirty="0" err="1" smtClean="0"/>
              <a:t>hafa</a:t>
            </a:r>
            <a:r>
              <a:rPr lang="en-US" baseline="0" dirty="0" smtClean="0"/>
              <a:t> </a:t>
            </a:r>
            <a:r>
              <a:rPr lang="en-US" baseline="0" dirty="0" err="1" smtClean="0"/>
              <a:t>fram</a:t>
            </a:r>
            <a:r>
              <a:rPr lang="en-US" baseline="0" dirty="0" smtClean="0"/>
              <a:t>. </a:t>
            </a:r>
            <a:r>
              <a:rPr lang="en-US" baseline="0" dirty="0" err="1" smtClean="0"/>
              <a:t>Textinn</a:t>
            </a:r>
            <a:r>
              <a:rPr lang="en-US" baseline="0" dirty="0" smtClean="0"/>
              <a:t> </a:t>
            </a:r>
            <a:r>
              <a:rPr lang="en-US" baseline="0" dirty="0" err="1" smtClean="0"/>
              <a:t>skal</a:t>
            </a:r>
            <a:r>
              <a:rPr lang="en-US" baseline="0" dirty="0" smtClean="0"/>
              <a:t> </a:t>
            </a:r>
            <a:r>
              <a:rPr lang="en-US" baseline="0" dirty="0" err="1" smtClean="0"/>
              <a:t>skrifaður</a:t>
            </a:r>
            <a:r>
              <a:rPr lang="en-US" baseline="0" dirty="0" smtClean="0"/>
              <a:t> </a:t>
            </a:r>
            <a:r>
              <a:rPr lang="en-US" baseline="0" dirty="0" err="1" smtClean="0"/>
              <a:t>í</a:t>
            </a:r>
            <a:r>
              <a:rPr lang="en-US" baseline="0" dirty="0" smtClean="0"/>
              <a:t> </a:t>
            </a:r>
            <a:r>
              <a:rPr lang="en-US" baseline="0" dirty="0" err="1" smtClean="0"/>
              <a:t>nútíð</a:t>
            </a:r>
            <a:r>
              <a:rPr lang="en-US" baseline="0" dirty="0" smtClean="0"/>
              <a:t> </a:t>
            </a:r>
            <a:r>
              <a:rPr lang="en-US" baseline="0" dirty="0" err="1" smtClean="0"/>
              <a:t>og</a:t>
            </a:r>
            <a:r>
              <a:rPr lang="en-US" baseline="0" dirty="0" smtClean="0"/>
              <a:t> 3.persónu. </a:t>
            </a:r>
            <a:endParaRPr lang="en-US" dirty="0"/>
          </a:p>
        </p:txBody>
      </p:sp>
      <p:sp>
        <p:nvSpPr>
          <p:cNvPr id="4" name="Slide Number Placeholder 3"/>
          <p:cNvSpPr>
            <a:spLocks noGrp="1"/>
          </p:cNvSpPr>
          <p:nvPr>
            <p:ph type="sldNum" sz="quarter" idx="10"/>
          </p:nvPr>
        </p:nvSpPr>
        <p:spPr/>
        <p:txBody>
          <a:bodyPr/>
          <a:lstStyle/>
          <a:p>
            <a:fld id="{FD62CC2C-5A4D-4057-95A6-995E553238C8}"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109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D82D8F-3E5B-4B86-A55C-FD0151A5627A}"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71E84051-89BC-464A-B850-B8B5B6E2A7A1}"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A95F0-06EF-44E4-BB13-749DCA005FE0}"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71E84051-89BC-464A-B850-B8B5B6E2A7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081FA-678C-45B7-AC28-E790CFC40CBD}"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71E84051-89BC-464A-B850-B8B5B6E2A7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40920-D1FA-427B-BC85-157A9980578E}"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71E84051-89BC-464A-B850-B8B5B6E2A7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8C96CF-D9B0-4432-A5D2-65A1AE7A717B}"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71E84051-89BC-464A-B850-B8B5B6E2A7A1}"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7080F5-645F-4EA9-8E2E-33080F91BFA2}"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71E84051-89BC-464A-B850-B8B5B6E2A7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4C78-3E0D-452E-8B5C-F1240E9AC937}" type="datetime1">
              <a:rPr lang="en-US" smtClean="0"/>
              <a:pPr/>
              <a:t>10/25/11</a:t>
            </a:fld>
            <a:endParaRPr lang="en-US"/>
          </a:p>
        </p:txBody>
      </p:sp>
      <p:sp>
        <p:nvSpPr>
          <p:cNvPr id="8" name="Footer Placeholder 7"/>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9" name="Slide Number Placeholder 8"/>
          <p:cNvSpPr>
            <a:spLocks noGrp="1"/>
          </p:cNvSpPr>
          <p:nvPr>
            <p:ph type="sldNum" sz="quarter" idx="12"/>
          </p:nvPr>
        </p:nvSpPr>
        <p:spPr/>
        <p:txBody>
          <a:bodyPr/>
          <a:lstStyle/>
          <a:p>
            <a:fld id="{71E84051-89BC-464A-B850-B8B5B6E2A7A1}"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D94D62-91DA-4A99-8161-EE6FD441DE0F}" type="datetime1">
              <a:rPr lang="en-US" smtClean="0"/>
              <a:pPr/>
              <a:t>10/25/11</a:t>
            </a:fld>
            <a:endParaRPr lang="en-US"/>
          </a:p>
        </p:txBody>
      </p:sp>
      <p:sp>
        <p:nvSpPr>
          <p:cNvPr id="4" name="Footer Placeholder 3"/>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5" name="Slide Number Placeholder 4"/>
          <p:cNvSpPr>
            <a:spLocks noGrp="1"/>
          </p:cNvSpPr>
          <p:nvPr>
            <p:ph type="sldNum" sz="quarter" idx="12"/>
          </p:nvPr>
        </p:nvSpPr>
        <p:spPr/>
        <p:txBody>
          <a:bodyPr/>
          <a:lstStyle/>
          <a:p>
            <a:fld id="{71E84051-89BC-464A-B850-B8B5B6E2A7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1BF14-45F9-4A7C-9EC8-186E04D1F5FC}" type="datetime1">
              <a:rPr lang="en-US" smtClean="0"/>
              <a:pPr/>
              <a:t>10/25/11</a:t>
            </a:fld>
            <a:endParaRPr lang="en-US"/>
          </a:p>
        </p:txBody>
      </p:sp>
      <p:sp>
        <p:nvSpPr>
          <p:cNvPr id="3" name="Footer Placeholder 2"/>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4" name="Slide Number Placeholder 3"/>
          <p:cNvSpPr>
            <a:spLocks noGrp="1"/>
          </p:cNvSpPr>
          <p:nvPr>
            <p:ph type="sldNum" sz="quarter" idx="12"/>
          </p:nvPr>
        </p:nvSpPr>
        <p:spPr/>
        <p:txBody>
          <a:bodyPr/>
          <a:lstStyle/>
          <a:p>
            <a:fld id="{71E84051-89BC-464A-B850-B8B5B6E2A7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2D1F2-3F12-4028-AC93-364D5AAE91BE}"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71E84051-89BC-464A-B850-B8B5B6E2A7A1}"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09083-4485-4AE9-ADED-3C06D029BCFD}"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Rökræður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71E84051-89BC-464A-B850-B8B5B6E2A7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C283887-F003-4EA3-B08A-37A86EAAD309}" type="datetime1">
              <a:rPr lang="en-US" smtClean="0"/>
              <a:pPr/>
              <a:t>10/25/11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Beinagrindur kennsluleiðbeiningar- Rökræður   © Hrefna Birna Björnsdóttir og Sigríður Nanna Heimisdóttir ©Námsgagnastofnun 2011 - 09935</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1E84051-89BC-464A-B850-B8B5B6E2A7A1}"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832" y="836712"/>
            <a:ext cx="4822304" cy="1470025"/>
          </a:xfrm>
        </p:spPr>
        <p:txBody>
          <a:bodyPr/>
          <a:lstStyle/>
          <a:p>
            <a:r>
              <a:rPr lang="is-IS" dirty="0" smtClean="0"/>
              <a:t/>
            </a:r>
            <a:br>
              <a:rPr lang="is-IS" dirty="0" smtClean="0"/>
            </a:br>
            <a:r>
              <a:rPr lang="is-IS" sz="7200" dirty="0">
                <a:effectLst>
                  <a:glow rad="101600">
                    <a:schemeClr val="accent3">
                      <a:satMod val="175000"/>
                      <a:alpha val="40000"/>
                    </a:schemeClr>
                  </a:glow>
                  <a:outerShdw blurRad="50800" dist="38100" dir="10800000" algn="r" rotWithShape="0">
                    <a:prstClr val="black">
                      <a:alpha val="40000"/>
                    </a:prstClr>
                  </a:outerShdw>
                </a:effectLst>
              </a:rPr>
              <a:t>Rökræður</a:t>
            </a:r>
            <a:endParaRPr lang="en-US" sz="7200" dirty="0">
              <a:effectLst>
                <a:glow rad="101600">
                  <a:schemeClr val="accent3">
                    <a:satMod val="175000"/>
                    <a:alpha val="40000"/>
                  </a:schemeClr>
                </a:glow>
                <a:outerShdw blurRad="50800" dist="38100" dir="10800000" algn="r" rotWithShape="0">
                  <a:prstClr val="black">
                    <a:alpha val="40000"/>
                  </a:prstClr>
                </a:outerShdw>
              </a:effectLst>
            </a:endParaRPr>
          </a:p>
        </p:txBody>
      </p:sp>
      <p:sp>
        <p:nvSpPr>
          <p:cNvPr id="3" name="Subtitle 2"/>
          <p:cNvSpPr>
            <a:spLocks noGrp="1"/>
          </p:cNvSpPr>
          <p:nvPr>
            <p:ph type="subTitle" idx="1"/>
          </p:nvPr>
        </p:nvSpPr>
        <p:spPr>
          <a:xfrm>
            <a:off x="755576" y="4221088"/>
            <a:ext cx="3744416" cy="792088"/>
          </a:xfrm>
        </p:spPr>
        <p:txBody>
          <a:bodyPr/>
          <a:lstStyle/>
          <a:p>
            <a:r>
              <a:rPr lang="is-IS" dirty="0" smtClean="0"/>
              <a:t>Kappræða</a:t>
            </a:r>
            <a:r>
              <a:rPr lang="is-IS" dirty="0" smtClean="0"/>
              <a:t> – </a:t>
            </a:r>
            <a:r>
              <a:rPr lang="is-IS" dirty="0" smtClean="0"/>
              <a:t>umfjöllun</a:t>
            </a:r>
            <a:endParaRPr lang="en-US" dirty="0"/>
          </a:p>
        </p:txBody>
      </p:sp>
      <p:sp>
        <p:nvSpPr>
          <p:cNvPr id="5" name="Footer Placeholder 4"/>
          <p:cNvSpPr>
            <a:spLocks noGrp="1"/>
          </p:cNvSpPr>
          <p:nvPr>
            <p:ph type="ftr" sz="quarter" idx="11"/>
          </p:nvPr>
        </p:nvSpPr>
        <p:spPr>
          <a:xfrm>
            <a:off x="761999" y="6208776"/>
            <a:ext cx="754905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Rökræður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smtClean="0"/>
              <a:t> 2011 – 09935</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92080" y="3496698"/>
            <a:ext cx="2987824" cy="2240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6803338"/>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7544" y="764704"/>
            <a:ext cx="8028384" cy="5026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Rökræður</a:t>
            </a:r>
            <a:r>
              <a:rPr lang="en-US" dirty="0" smtClean="0"/>
              <a:t>   </a:t>
            </a:r>
          </a:p>
          <a:p>
            <a:r>
              <a:rPr lang="en-US" dirty="0" smtClean="0"/>
              <a:t>© Hrefna Birna Björnsdóttir og Sigríður Nanna Heimisdóttir © Námsgagnastofnun 2011</a:t>
            </a:r>
            <a:r>
              <a:rPr lang="en-US" dirty="0" smtClean="0"/>
              <a:t> – </a:t>
            </a:r>
            <a:r>
              <a:rPr lang="en-US" dirty="0" smtClean="0"/>
              <a:t>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3677858"/>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09836" y="620688"/>
            <a:ext cx="7524328" cy="5295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770441"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Rökræður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7039145"/>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81275" y="692696"/>
            <a:ext cx="3981450" cy="5200650"/>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Rökræður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3372953"/>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3837" y="692696"/>
            <a:ext cx="7556326" cy="5253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588164"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Rökræður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146668"/>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331640" y="980728"/>
            <a:ext cx="6912768" cy="2862322"/>
          </a:xfrm>
          <a:prstGeom prst="rect">
            <a:avLst/>
          </a:prstGeom>
          <a:noFill/>
        </p:spPr>
        <p:txBody>
          <a:bodyPr wrap="square" rtlCol="0">
            <a:spAutoFit/>
          </a:bodyPr>
          <a:lstStyle/>
          <a:p>
            <a:r>
              <a:rPr lang="is-IS" dirty="0" smtClean="0"/>
              <a:t>Foreldrafélag Furubæjarskóla hefur ákveðið að stytta útivistartímann í tilraunaskyni. Foreldrarnir hafa áhyggjur af því að börnin safnist saman á kvöldin og mæti þreytt í skólann á morgnana. </a:t>
            </a:r>
          </a:p>
          <a:p>
            <a:r>
              <a:rPr lang="is-IS" dirty="0" smtClean="0"/>
              <a:t>Þeirra tillaga var eftirfarandi að frá 1. september -1.maí ættu  börn yngri en 12 ára að vera komin heim fyrir kl</a:t>
            </a:r>
            <a:r>
              <a:rPr lang="is-IS" dirty="0" smtClean="0"/>
              <a:t>. 7 </a:t>
            </a:r>
            <a:r>
              <a:rPr lang="is-IS" dirty="0" smtClean="0"/>
              <a:t>á kvöldin og börn </a:t>
            </a:r>
            <a:r>
              <a:rPr lang="is-IS" dirty="0" smtClean="0"/>
              <a:t>13–16 </a:t>
            </a:r>
            <a:r>
              <a:rPr lang="is-IS" dirty="0" smtClean="0"/>
              <a:t>ára ættu að koma heim fyrir kl. 8 á kvöldin.</a:t>
            </a:r>
          </a:p>
          <a:p>
            <a:r>
              <a:rPr lang="is-IS" dirty="0" smtClean="0"/>
              <a:t>Nemendur í Furubæjarskóla fengu tækifæri til að koma með rök með og á móti tillögu foreldrafélagsins.</a:t>
            </a:r>
          </a:p>
          <a:p>
            <a:endParaRPr lang="is-IS" dirty="0" smtClean="0"/>
          </a:p>
          <a:p>
            <a:endParaRPr lang="en-US" dirty="0"/>
          </a:p>
        </p:txBody>
      </p:sp>
      <p:sp>
        <p:nvSpPr>
          <p:cNvPr id="2" name="Footer Placeholder 1"/>
          <p:cNvSpPr>
            <a:spLocks noGrp="1"/>
          </p:cNvSpPr>
          <p:nvPr>
            <p:ph type="ftr" sz="quarter" idx="11"/>
          </p:nvPr>
        </p:nvSpPr>
        <p:spPr>
          <a:xfrm>
            <a:off x="761999" y="6208776"/>
            <a:ext cx="7626425"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Rökræður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1297" y="3566645"/>
            <a:ext cx="3205413" cy="2136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133374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10313"/>
            <a:ext cx="6677582" cy="1162806"/>
          </a:xfrm>
        </p:spPr>
        <p:txBody>
          <a:bodyPr/>
          <a:lstStyle/>
          <a:p>
            <a:r>
              <a:rPr lang="is-IS" dirty="0" smtClean="0"/>
              <a:t>Kappræður</a:t>
            </a:r>
            <a:endParaRPr lang="en-US" dirty="0"/>
          </a:p>
        </p:txBody>
      </p:sp>
      <p:sp>
        <p:nvSpPr>
          <p:cNvPr id="6" name="TextBox 5"/>
          <p:cNvSpPr txBox="1"/>
          <p:nvPr/>
        </p:nvSpPr>
        <p:spPr>
          <a:xfrm>
            <a:off x="1012302" y="1699021"/>
            <a:ext cx="6557914" cy="1169551"/>
          </a:xfrm>
          <a:prstGeom prst="rect">
            <a:avLst/>
          </a:prstGeom>
          <a:noFill/>
        </p:spPr>
        <p:txBody>
          <a:bodyPr wrap="square" rtlCol="0">
            <a:spAutoFit/>
          </a:bodyPr>
          <a:lstStyle/>
          <a:p>
            <a:r>
              <a:rPr lang="is-IS" dirty="0" smtClean="0"/>
              <a:t>Láttu hugann reika. Finndu rök með og á móti eftir farandi</a:t>
            </a:r>
            <a:r>
              <a:rPr lang="is-IS" dirty="0" smtClean="0"/>
              <a:t>:</a:t>
            </a:r>
          </a:p>
          <a:p>
            <a:endParaRPr lang="is-IS" sz="1000" dirty="0" smtClean="0"/>
          </a:p>
          <a:p>
            <a:r>
              <a:rPr lang="is-IS" sz="2400" dirty="0" smtClean="0"/>
              <a:t>      </a:t>
            </a:r>
            <a:r>
              <a:rPr lang="is-IS" sz="2400" b="1" dirty="0"/>
              <a:t>Á</a:t>
            </a:r>
            <a:r>
              <a:rPr lang="is-IS" sz="2400" b="1" dirty="0" smtClean="0"/>
              <a:t> að stytta útivistartíma barna í </a:t>
            </a:r>
            <a:r>
              <a:rPr lang="is-IS" sz="2400" b="1" dirty="0" smtClean="0"/>
              <a:t>Furubæ?</a:t>
            </a:r>
            <a:endParaRPr lang="is-IS" sz="2400" b="1" dirty="0" smtClean="0"/>
          </a:p>
          <a:p>
            <a:endParaRPr lang="en-US" dirty="0"/>
          </a:p>
        </p:txBody>
      </p:sp>
      <p:sp>
        <p:nvSpPr>
          <p:cNvPr id="8" name="Oval 7"/>
          <p:cNvSpPr/>
          <p:nvPr/>
        </p:nvSpPr>
        <p:spPr>
          <a:xfrm>
            <a:off x="6228184" y="3933056"/>
            <a:ext cx="86409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79767" y="2991287"/>
            <a:ext cx="2635831" cy="2291274"/>
            <a:chOff x="724270" y="3167947"/>
            <a:chExt cx="2635831" cy="2291274"/>
          </a:xfrm>
        </p:grpSpPr>
        <p:sp>
          <p:nvSpPr>
            <p:cNvPr id="7" name="Oval 6"/>
            <p:cNvSpPr/>
            <p:nvPr/>
          </p:nvSpPr>
          <p:spPr>
            <a:xfrm>
              <a:off x="1608989" y="3933056"/>
              <a:ext cx="86409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7543" y="4869160"/>
              <a:ext cx="576064"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84037" y="4883157"/>
              <a:ext cx="576064"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25956" y="3167947"/>
              <a:ext cx="576064"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4270" y="3218184"/>
              <a:ext cx="576064"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35533" y="4136924"/>
              <a:ext cx="709397" cy="369332"/>
            </a:xfrm>
            <a:prstGeom prst="rect">
              <a:avLst/>
            </a:prstGeom>
            <a:noFill/>
          </p:spPr>
          <p:txBody>
            <a:bodyPr wrap="square" rtlCol="0">
              <a:spAutoFit/>
            </a:bodyPr>
            <a:lstStyle/>
            <a:p>
              <a:r>
                <a:rPr lang="is-IS" dirty="0" smtClean="0"/>
                <a:t>Með</a:t>
              </a:r>
              <a:endParaRPr lang="en-US" dirty="0"/>
            </a:p>
          </p:txBody>
        </p:sp>
        <p:cxnSp>
          <p:nvCxnSpPr>
            <p:cNvPr id="20" name="Straight Connector 19"/>
            <p:cNvCxnSpPr>
              <a:stCxn id="7" idx="7"/>
            </p:cNvCxnSpPr>
            <p:nvPr/>
          </p:nvCxnSpPr>
          <p:spPr>
            <a:xfrm flipV="1">
              <a:off x="2346541" y="3645024"/>
              <a:ext cx="281243" cy="404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7" idx="1"/>
            </p:cNvCxnSpPr>
            <p:nvPr/>
          </p:nvCxnSpPr>
          <p:spPr>
            <a:xfrm>
              <a:off x="1259244" y="3645024"/>
              <a:ext cx="476289" cy="404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2" idx="1"/>
            </p:cNvCxnSpPr>
            <p:nvPr/>
          </p:nvCxnSpPr>
          <p:spPr>
            <a:xfrm>
              <a:off x="2370098" y="4610429"/>
              <a:ext cx="498302" cy="35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7"/>
            </p:cNvCxnSpPr>
            <p:nvPr/>
          </p:nvCxnSpPr>
          <p:spPr>
            <a:xfrm flipV="1">
              <a:off x="1259244" y="4506256"/>
              <a:ext cx="365606" cy="44726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356380" y="3234209"/>
            <a:ext cx="2592798" cy="2105008"/>
            <a:chOff x="5356380" y="3234209"/>
            <a:chExt cx="2592798" cy="2105008"/>
          </a:xfrm>
        </p:grpSpPr>
        <p:sp>
          <p:nvSpPr>
            <p:cNvPr id="9" name="Oval 8"/>
            <p:cNvSpPr/>
            <p:nvPr/>
          </p:nvSpPr>
          <p:spPr>
            <a:xfrm>
              <a:off x="5644412" y="3234209"/>
              <a:ext cx="576064"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73114" y="4695558"/>
              <a:ext cx="576064"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56380" y="4763153"/>
              <a:ext cx="576064"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282184" y="3258399"/>
              <a:ext cx="576064"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326451" y="4136924"/>
              <a:ext cx="720080" cy="369332"/>
            </a:xfrm>
            <a:prstGeom prst="rect">
              <a:avLst/>
            </a:prstGeom>
            <a:noFill/>
          </p:spPr>
          <p:txBody>
            <a:bodyPr wrap="square" rtlCol="0">
              <a:spAutoFit/>
            </a:bodyPr>
            <a:lstStyle/>
            <a:p>
              <a:r>
                <a:rPr lang="is-IS" dirty="0" smtClean="0"/>
                <a:t>Móti</a:t>
              </a:r>
              <a:endParaRPr lang="en-US" dirty="0"/>
            </a:p>
          </p:txBody>
        </p:sp>
        <p:cxnSp>
          <p:nvCxnSpPr>
            <p:cNvPr id="29" name="Straight Connector 28"/>
            <p:cNvCxnSpPr>
              <a:stCxn id="10" idx="2"/>
            </p:cNvCxnSpPr>
            <p:nvPr/>
          </p:nvCxnSpPr>
          <p:spPr>
            <a:xfrm flipH="1" flipV="1">
              <a:off x="7011074" y="4519965"/>
              <a:ext cx="362040" cy="463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932444" y="4605364"/>
              <a:ext cx="394007" cy="375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127210" y="3744012"/>
              <a:ext cx="201947" cy="305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046531" y="3765712"/>
              <a:ext cx="326583" cy="37121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Rökræður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7078245"/>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1371600" y="762000"/>
            <a:ext cx="1466125" cy="769441"/>
          </a:xfrm>
          <a:prstGeom prst="rect">
            <a:avLst/>
          </a:prstGeom>
          <a:noFill/>
        </p:spPr>
        <p:txBody>
          <a:bodyPr wrap="square" rtlCol="0">
            <a:spAutoFit/>
          </a:bodyPr>
          <a:lstStyle/>
          <a:p>
            <a:r>
              <a:rPr lang="is-IS" sz="4400" dirty="0" smtClean="0"/>
              <a:t>Með</a:t>
            </a:r>
            <a:endParaRPr lang="en-US" sz="4400" dirty="0"/>
          </a:p>
        </p:txBody>
      </p:sp>
      <p:sp>
        <p:nvSpPr>
          <p:cNvPr id="18" name="TextBox 17"/>
          <p:cNvSpPr txBox="1"/>
          <p:nvPr/>
        </p:nvSpPr>
        <p:spPr>
          <a:xfrm>
            <a:off x="5638800" y="668982"/>
            <a:ext cx="1842966" cy="769441"/>
          </a:xfrm>
          <a:prstGeom prst="rect">
            <a:avLst/>
          </a:prstGeom>
          <a:noFill/>
        </p:spPr>
        <p:txBody>
          <a:bodyPr wrap="square" rtlCol="0">
            <a:spAutoFit/>
          </a:bodyPr>
          <a:lstStyle/>
          <a:p>
            <a:r>
              <a:rPr lang="is-IS" sz="4400" dirty="0" smtClean="0"/>
              <a:t>Móti</a:t>
            </a:r>
            <a:endParaRPr lang="en-US" sz="4400" dirty="0"/>
          </a:p>
        </p:txBody>
      </p:sp>
      <p:grpSp>
        <p:nvGrpSpPr>
          <p:cNvPr id="5" name="Group 4"/>
          <p:cNvGrpSpPr/>
          <p:nvPr/>
        </p:nvGrpSpPr>
        <p:grpSpPr>
          <a:xfrm>
            <a:off x="1563599" y="3264496"/>
            <a:ext cx="1609156" cy="1322496"/>
            <a:chOff x="1259244" y="3645024"/>
            <a:chExt cx="1609156" cy="1322496"/>
          </a:xfrm>
        </p:grpSpPr>
        <p:sp>
          <p:nvSpPr>
            <p:cNvPr id="7" name="Oval 6"/>
            <p:cNvSpPr/>
            <p:nvPr/>
          </p:nvSpPr>
          <p:spPr>
            <a:xfrm>
              <a:off x="1608989" y="3933056"/>
              <a:ext cx="86409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7" idx="7"/>
            </p:cNvCxnSpPr>
            <p:nvPr/>
          </p:nvCxnSpPr>
          <p:spPr>
            <a:xfrm flipV="1">
              <a:off x="2346541" y="3645024"/>
              <a:ext cx="281243" cy="404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7" idx="1"/>
            </p:cNvCxnSpPr>
            <p:nvPr/>
          </p:nvCxnSpPr>
          <p:spPr>
            <a:xfrm>
              <a:off x="1259244" y="3645024"/>
              <a:ext cx="476289" cy="404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70098" y="4610429"/>
              <a:ext cx="498302" cy="35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259244" y="4506256"/>
              <a:ext cx="365606" cy="44726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5762864" y="3502390"/>
            <a:ext cx="1360087" cy="1265382"/>
            <a:chOff x="6045208" y="3744012"/>
            <a:chExt cx="1360087" cy="1265382"/>
          </a:xfrm>
        </p:grpSpPr>
        <p:sp>
          <p:nvSpPr>
            <p:cNvPr id="8" name="Oval 7"/>
            <p:cNvSpPr/>
            <p:nvPr/>
          </p:nvSpPr>
          <p:spPr>
            <a:xfrm>
              <a:off x="6228184" y="3933056"/>
              <a:ext cx="86409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endCxn id="8" idx="5"/>
            </p:cNvCxnSpPr>
            <p:nvPr/>
          </p:nvCxnSpPr>
          <p:spPr>
            <a:xfrm flipH="1" flipV="1">
              <a:off x="6965736" y="4609145"/>
              <a:ext cx="439559" cy="22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045208" y="4605363"/>
              <a:ext cx="281243" cy="404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127210" y="3744012"/>
              <a:ext cx="201947" cy="305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7"/>
            </p:cNvCxnSpPr>
            <p:nvPr/>
          </p:nvCxnSpPr>
          <p:spPr>
            <a:xfrm flipV="1">
              <a:off x="6965736" y="3765712"/>
              <a:ext cx="407378" cy="283343"/>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1"/>
          </p:nvPr>
        </p:nvSpPr>
        <p:spPr>
          <a:xfrm>
            <a:off x="761999" y="6208776"/>
            <a:ext cx="7626425"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Rökræður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sp>
        <p:nvSpPr>
          <p:cNvPr id="27" name="Oval 26"/>
          <p:cNvSpPr/>
          <p:nvPr/>
        </p:nvSpPr>
        <p:spPr>
          <a:xfrm>
            <a:off x="2641031" y="2254225"/>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55584" y="2452804"/>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004048" y="4767772"/>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122951" y="4232701"/>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35387" y="2530981"/>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887081" y="2535563"/>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932139" y="4536938"/>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83295" y="4543034"/>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5537233"/>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60984" y="476672"/>
            <a:ext cx="3811016" cy="965246"/>
          </a:xfrm>
        </p:spPr>
        <p:txBody>
          <a:bodyPr/>
          <a:lstStyle/>
          <a:p>
            <a:r>
              <a:rPr lang="is-IS" dirty="0" smtClean="0"/>
              <a:t>Kappræður</a:t>
            </a:r>
            <a:endParaRPr lang="en-US" dirty="0"/>
          </a:p>
        </p:txBody>
      </p:sp>
      <p:sp>
        <p:nvSpPr>
          <p:cNvPr id="6" name="TextBox 5"/>
          <p:cNvSpPr txBox="1"/>
          <p:nvPr/>
        </p:nvSpPr>
        <p:spPr>
          <a:xfrm>
            <a:off x="930361" y="1699020"/>
            <a:ext cx="6161510" cy="1015663"/>
          </a:xfrm>
          <a:prstGeom prst="rect">
            <a:avLst/>
          </a:prstGeom>
          <a:noFill/>
        </p:spPr>
        <p:txBody>
          <a:bodyPr wrap="square" rtlCol="0">
            <a:spAutoFit/>
          </a:bodyPr>
          <a:lstStyle/>
          <a:p>
            <a:r>
              <a:rPr lang="is-IS" dirty="0" smtClean="0"/>
              <a:t>Láttu hugann reika. Finndu rök með og á móti eftirfarandi:</a:t>
            </a:r>
          </a:p>
          <a:p>
            <a:r>
              <a:rPr lang="is-IS" dirty="0" smtClean="0"/>
              <a:t>   </a:t>
            </a:r>
            <a:r>
              <a:rPr lang="is-IS" sz="2400" b="1" dirty="0" smtClean="0"/>
              <a:t>Á að stytta útivistartíma barna í </a:t>
            </a:r>
            <a:r>
              <a:rPr lang="is-IS" sz="2400" b="1" dirty="0" smtClean="0"/>
              <a:t>Furubæ?</a:t>
            </a:r>
            <a:endParaRPr lang="is-IS" sz="2400" b="1" dirty="0" smtClean="0"/>
          </a:p>
          <a:p>
            <a:endParaRPr lang="en-US" dirty="0"/>
          </a:p>
        </p:txBody>
      </p:sp>
      <p:sp>
        <p:nvSpPr>
          <p:cNvPr id="7" name="Oval 6"/>
          <p:cNvSpPr/>
          <p:nvPr/>
        </p:nvSpPr>
        <p:spPr>
          <a:xfrm>
            <a:off x="1608989" y="3933056"/>
            <a:ext cx="86409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28184" y="3933056"/>
            <a:ext cx="864096" cy="7920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a:stCxn id="7" idx="7"/>
          </p:cNvCxnSpPr>
          <p:nvPr/>
        </p:nvCxnSpPr>
        <p:spPr>
          <a:xfrm flipV="1">
            <a:off x="2346541" y="3645024"/>
            <a:ext cx="281243" cy="404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7" idx="1"/>
          </p:cNvCxnSpPr>
          <p:nvPr/>
        </p:nvCxnSpPr>
        <p:spPr>
          <a:xfrm>
            <a:off x="1378520" y="3602903"/>
            <a:ext cx="357013" cy="446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7" idx="1"/>
          </p:cNvCxnSpPr>
          <p:nvPr/>
        </p:nvCxnSpPr>
        <p:spPr>
          <a:xfrm>
            <a:off x="2370098" y="4610429"/>
            <a:ext cx="503216" cy="456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7" idx="3"/>
          </p:cNvCxnSpPr>
          <p:nvPr/>
        </p:nvCxnSpPr>
        <p:spPr>
          <a:xfrm flipV="1">
            <a:off x="1369927" y="4609145"/>
            <a:ext cx="365606" cy="358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0" idx="0"/>
            <a:endCxn id="8" idx="5"/>
          </p:cNvCxnSpPr>
          <p:nvPr/>
        </p:nvCxnSpPr>
        <p:spPr>
          <a:xfrm flipH="1" flipV="1">
            <a:off x="6965736" y="4609145"/>
            <a:ext cx="572594" cy="324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5" idx="7"/>
          </p:cNvCxnSpPr>
          <p:nvPr/>
        </p:nvCxnSpPr>
        <p:spPr>
          <a:xfrm flipV="1">
            <a:off x="5951682" y="4605364"/>
            <a:ext cx="374769" cy="502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2" idx="5"/>
          </p:cNvCxnSpPr>
          <p:nvPr/>
        </p:nvCxnSpPr>
        <p:spPr>
          <a:xfrm flipH="1" flipV="1">
            <a:off x="5899737" y="3486925"/>
            <a:ext cx="429421" cy="562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982617" y="3674342"/>
            <a:ext cx="281243" cy="4040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5533" y="4136924"/>
            <a:ext cx="651852" cy="369332"/>
          </a:xfrm>
          <a:prstGeom prst="rect">
            <a:avLst/>
          </a:prstGeom>
          <a:noFill/>
        </p:spPr>
        <p:txBody>
          <a:bodyPr wrap="square" rtlCol="0">
            <a:spAutoFit/>
          </a:bodyPr>
          <a:lstStyle/>
          <a:p>
            <a:pPr algn="ctr"/>
            <a:r>
              <a:rPr lang="is-IS" dirty="0" smtClean="0"/>
              <a:t>Með</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657666">
            <a:off x="7062339" y="209508"/>
            <a:ext cx="1591124" cy="21099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nvGrpSpPr>
          <p:cNvPr id="17" name="Group 16"/>
          <p:cNvGrpSpPr/>
          <p:nvPr/>
        </p:nvGrpSpPr>
        <p:grpSpPr>
          <a:xfrm>
            <a:off x="624107" y="2749840"/>
            <a:ext cx="1111426" cy="1079565"/>
            <a:chOff x="724270" y="2714683"/>
            <a:chExt cx="1111426" cy="1079565"/>
          </a:xfrm>
        </p:grpSpPr>
        <p:sp>
          <p:nvSpPr>
            <p:cNvPr id="14" name="Oval 13"/>
            <p:cNvSpPr/>
            <p:nvPr/>
          </p:nvSpPr>
          <p:spPr>
            <a:xfrm>
              <a:off x="724270" y="2714683"/>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70702" y="2869744"/>
              <a:ext cx="829662" cy="769441"/>
            </a:xfrm>
            <a:prstGeom prst="rect">
              <a:avLst/>
            </a:prstGeom>
            <a:noFill/>
          </p:spPr>
          <p:txBody>
            <a:bodyPr wrap="square" rtlCol="0">
              <a:spAutoFit/>
            </a:bodyPr>
            <a:lstStyle/>
            <a:p>
              <a:pPr algn="ctr"/>
              <a:r>
                <a:rPr lang="is-IS" sz="1100" dirty="0" smtClean="0"/>
                <a:t>Börn byrja síður að</a:t>
              </a:r>
            </a:p>
            <a:p>
              <a:pPr algn="ctr"/>
              <a:r>
                <a:rPr lang="is-IS" sz="1100" dirty="0"/>
                <a:t>r</a:t>
              </a:r>
              <a:r>
                <a:rPr lang="is-IS" sz="1100" dirty="0" smtClean="0"/>
                <a:t>eykja eða drekka</a:t>
              </a:r>
            </a:p>
          </p:txBody>
        </p:sp>
      </p:grpSp>
      <p:cxnSp>
        <p:nvCxnSpPr>
          <p:cNvPr id="36" name="Straight Connector 35"/>
          <p:cNvCxnSpPr>
            <a:endCxn id="47" idx="2"/>
          </p:cNvCxnSpPr>
          <p:nvPr/>
        </p:nvCxnSpPr>
        <p:spPr>
          <a:xfrm flipV="1">
            <a:off x="2487162" y="4234430"/>
            <a:ext cx="808095" cy="64204"/>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flipH="1">
            <a:off x="6211978" y="4113968"/>
            <a:ext cx="874622" cy="381832"/>
          </a:xfrm>
          <a:prstGeom prst="rect">
            <a:avLst/>
          </a:prstGeom>
          <a:noFill/>
        </p:spPr>
        <p:txBody>
          <a:bodyPr wrap="square" rtlCol="0">
            <a:spAutoFit/>
          </a:bodyPr>
          <a:lstStyle/>
          <a:p>
            <a:pPr algn="ctr"/>
            <a:r>
              <a:rPr lang="is-IS" dirty="0" smtClean="0"/>
              <a:t>Á móti</a:t>
            </a:r>
            <a:endParaRPr lang="en-US" dirty="0"/>
          </a:p>
        </p:txBody>
      </p:sp>
      <p:sp>
        <p:nvSpPr>
          <p:cNvPr id="3" name="Footer Placeholder 2"/>
          <p:cNvSpPr>
            <a:spLocks noGrp="1"/>
          </p:cNvSpPr>
          <p:nvPr>
            <p:ph type="ftr" sz="quarter" idx="11"/>
          </p:nvPr>
        </p:nvSpPr>
        <p:spPr>
          <a:xfrm>
            <a:off x="761999" y="6208776"/>
            <a:ext cx="7626425"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Rökræður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grpSp>
        <p:nvGrpSpPr>
          <p:cNvPr id="5" name="Group 4"/>
          <p:cNvGrpSpPr/>
          <p:nvPr/>
        </p:nvGrpSpPr>
        <p:grpSpPr>
          <a:xfrm>
            <a:off x="2710549" y="4908760"/>
            <a:ext cx="1111426" cy="1204539"/>
            <a:chOff x="2370098" y="2493213"/>
            <a:chExt cx="1111426" cy="1204539"/>
          </a:xfrm>
        </p:grpSpPr>
        <p:sp>
          <p:nvSpPr>
            <p:cNvPr id="37" name="Oval 36"/>
            <p:cNvSpPr/>
            <p:nvPr/>
          </p:nvSpPr>
          <p:spPr>
            <a:xfrm>
              <a:off x="2370098" y="2493213"/>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422283" y="2651312"/>
              <a:ext cx="1047266" cy="1046440"/>
            </a:xfrm>
            <a:prstGeom prst="rect">
              <a:avLst/>
            </a:prstGeom>
            <a:noFill/>
          </p:spPr>
          <p:txBody>
            <a:bodyPr wrap="square" rtlCol="0">
              <a:spAutoFit/>
            </a:bodyPr>
            <a:lstStyle/>
            <a:p>
              <a:pPr algn="ctr"/>
              <a:r>
                <a:rPr lang="is-IS" sz="1100" dirty="0" smtClean="0"/>
                <a:t>Það getur verið hættulegt fyrir börn að vera úti á kvöldin</a:t>
              </a:r>
              <a:endParaRPr lang="en-US" sz="1100" dirty="0" smtClean="0"/>
            </a:p>
            <a:p>
              <a:endParaRPr lang="en-US" dirty="0"/>
            </a:p>
          </p:txBody>
        </p:sp>
      </p:grpSp>
      <p:grpSp>
        <p:nvGrpSpPr>
          <p:cNvPr id="49" name="Group 48"/>
          <p:cNvGrpSpPr/>
          <p:nvPr/>
        </p:nvGrpSpPr>
        <p:grpSpPr>
          <a:xfrm>
            <a:off x="2207021" y="2594777"/>
            <a:ext cx="1111426" cy="1079565"/>
            <a:chOff x="2904084" y="2529161"/>
            <a:chExt cx="1111426" cy="1079565"/>
          </a:xfrm>
        </p:grpSpPr>
        <p:sp>
          <p:nvSpPr>
            <p:cNvPr id="41" name="Oval 40"/>
            <p:cNvSpPr/>
            <p:nvPr/>
          </p:nvSpPr>
          <p:spPr>
            <a:xfrm>
              <a:off x="2904084" y="2529161"/>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97556" y="2749840"/>
              <a:ext cx="899907" cy="613544"/>
            </a:xfrm>
            <a:prstGeom prst="rect">
              <a:avLst/>
            </a:prstGeom>
            <a:noFill/>
          </p:spPr>
          <p:txBody>
            <a:bodyPr wrap="square" rtlCol="0">
              <a:spAutoFit/>
            </a:bodyPr>
            <a:lstStyle/>
            <a:p>
              <a:pPr algn="ctr"/>
              <a:r>
                <a:rPr lang="is-IS" sz="1100" dirty="0" smtClean="0"/>
                <a:t>Börn þurfa góðan</a:t>
              </a:r>
            </a:p>
            <a:p>
              <a:pPr algn="ctr"/>
              <a:r>
                <a:rPr lang="is-IS" sz="1100" dirty="0" smtClean="0"/>
                <a:t>svefn</a:t>
              </a:r>
              <a:endParaRPr lang="en-US" sz="1100" dirty="0"/>
            </a:p>
          </p:txBody>
        </p:sp>
      </p:grpSp>
      <p:grpSp>
        <p:nvGrpSpPr>
          <p:cNvPr id="18" name="Group 17"/>
          <p:cNvGrpSpPr/>
          <p:nvPr/>
        </p:nvGrpSpPr>
        <p:grpSpPr>
          <a:xfrm>
            <a:off x="703313" y="4959880"/>
            <a:ext cx="1125487" cy="1079565"/>
            <a:chOff x="1380130" y="4909303"/>
            <a:chExt cx="1125487" cy="1079565"/>
          </a:xfrm>
        </p:grpSpPr>
        <p:sp>
          <p:nvSpPr>
            <p:cNvPr id="43" name="Oval 42"/>
            <p:cNvSpPr/>
            <p:nvPr/>
          </p:nvSpPr>
          <p:spPr>
            <a:xfrm>
              <a:off x="1380130" y="4909303"/>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442047" y="5206954"/>
              <a:ext cx="1063570" cy="430887"/>
            </a:xfrm>
            <a:prstGeom prst="rect">
              <a:avLst/>
            </a:prstGeom>
            <a:noFill/>
          </p:spPr>
          <p:txBody>
            <a:bodyPr wrap="square" rtlCol="0">
              <a:spAutoFit/>
            </a:bodyPr>
            <a:lstStyle/>
            <a:p>
              <a:pPr algn="ctr"/>
              <a:r>
                <a:rPr lang="is-IS" sz="1100" dirty="0" smtClean="0"/>
                <a:t>Börn sjást illa</a:t>
              </a:r>
              <a:r>
                <a:rPr lang="is-IS" sz="1100" dirty="0" smtClean="0"/>
                <a:t> </a:t>
              </a:r>
              <a:br>
                <a:rPr lang="is-IS" sz="1100" dirty="0" smtClean="0"/>
              </a:br>
              <a:r>
                <a:rPr lang="is-IS" sz="1100" dirty="0" smtClean="0"/>
                <a:t>í </a:t>
              </a:r>
              <a:r>
                <a:rPr lang="is-IS" sz="1100" dirty="0" smtClean="0"/>
                <a:t>myrkri</a:t>
              </a:r>
              <a:endParaRPr lang="en-US" sz="1100" dirty="0"/>
            </a:p>
          </p:txBody>
        </p:sp>
      </p:grpSp>
      <p:grpSp>
        <p:nvGrpSpPr>
          <p:cNvPr id="46" name="Group 45"/>
          <p:cNvGrpSpPr/>
          <p:nvPr/>
        </p:nvGrpSpPr>
        <p:grpSpPr>
          <a:xfrm>
            <a:off x="3295257" y="3694647"/>
            <a:ext cx="1171089" cy="1079565"/>
            <a:chOff x="3295257" y="3694647"/>
            <a:chExt cx="1171089" cy="1079565"/>
          </a:xfrm>
        </p:grpSpPr>
        <p:sp>
          <p:nvSpPr>
            <p:cNvPr id="47" name="Oval 46"/>
            <p:cNvSpPr/>
            <p:nvPr/>
          </p:nvSpPr>
          <p:spPr>
            <a:xfrm>
              <a:off x="3295257" y="3694647"/>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363378" y="3896533"/>
              <a:ext cx="1102968" cy="769441"/>
            </a:xfrm>
            <a:prstGeom prst="rect">
              <a:avLst/>
            </a:prstGeom>
            <a:noFill/>
          </p:spPr>
          <p:txBody>
            <a:bodyPr wrap="square" rtlCol="0">
              <a:spAutoFit/>
            </a:bodyPr>
            <a:lstStyle/>
            <a:p>
              <a:r>
                <a:rPr lang="is-IS" sz="1100" dirty="0" smtClean="0"/>
                <a:t>Börn eiga eyða tíma með foreldrum sínum</a:t>
              </a:r>
              <a:endParaRPr lang="en-US" sz="1100" dirty="0"/>
            </a:p>
          </p:txBody>
        </p:sp>
      </p:grpSp>
      <p:grpSp>
        <p:nvGrpSpPr>
          <p:cNvPr id="51" name="Group 50"/>
          <p:cNvGrpSpPr/>
          <p:nvPr/>
        </p:nvGrpSpPr>
        <p:grpSpPr>
          <a:xfrm>
            <a:off x="4951076" y="2565459"/>
            <a:ext cx="1111426" cy="1079565"/>
            <a:chOff x="4353921" y="2749838"/>
            <a:chExt cx="1111426" cy="1079565"/>
          </a:xfrm>
        </p:grpSpPr>
        <p:sp>
          <p:nvSpPr>
            <p:cNvPr id="52" name="Oval 51"/>
            <p:cNvSpPr/>
            <p:nvPr/>
          </p:nvSpPr>
          <p:spPr>
            <a:xfrm>
              <a:off x="4353921" y="2749838"/>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369121" y="2958317"/>
              <a:ext cx="1096225" cy="600164"/>
            </a:xfrm>
            <a:prstGeom prst="rect">
              <a:avLst/>
            </a:prstGeom>
            <a:noFill/>
          </p:spPr>
          <p:txBody>
            <a:bodyPr wrap="square" rtlCol="0">
              <a:spAutoFit/>
            </a:bodyPr>
            <a:lstStyle/>
            <a:p>
              <a:pPr algn="ctr"/>
              <a:r>
                <a:rPr lang="is-IS" sz="1100" dirty="0" smtClean="0"/>
                <a:t>Útivistartíminn er sanngjarn</a:t>
              </a:r>
            </a:p>
            <a:p>
              <a:pPr algn="ctr"/>
              <a:r>
                <a:rPr lang="is-IS" sz="1100" dirty="0"/>
                <a:t>e</a:t>
              </a:r>
              <a:r>
                <a:rPr lang="is-IS" sz="1100" dirty="0" smtClean="0"/>
                <a:t>ins og hann er</a:t>
              </a:r>
              <a:endParaRPr lang="en-US" sz="1100" dirty="0"/>
            </a:p>
          </p:txBody>
        </p:sp>
      </p:grpSp>
      <p:grpSp>
        <p:nvGrpSpPr>
          <p:cNvPr id="54" name="Group 53"/>
          <p:cNvGrpSpPr/>
          <p:nvPr/>
        </p:nvGrpSpPr>
        <p:grpSpPr>
          <a:xfrm>
            <a:off x="5003021" y="4949548"/>
            <a:ext cx="1111426" cy="1079565"/>
            <a:chOff x="3142857" y="3542247"/>
            <a:chExt cx="1111426" cy="1079565"/>
          </a:xfrm>
        </p:grpSpPr>
        <p:sp>
          <p:nvSpPr>
            <p:cNvPr id="55" name="Oval 54"/>
            <p:cNvSpPr/>
            <p:nvPr/>
          </p:nvSpPr>
          <p:spPr>
            <a:xfrm>
              <a:off x="3142857" y="3542247"/>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42857" y="3867747"/>
              <a:ext cx="1085174" cy="430887"/>
            </a:xfrm>
            <a:prstGeom prst="rect">
              <a:avLst/>
            </a:prstGeom>
            <a:noFill/>
          </p:spPr>
          <p:txBody>
            <a:bodyPr wrap="square" rtlCol="0">
              <a:spAutoFit/>
            </a:bodyPr>
            <a:lstStyle/>
            <a:p>
              <a:pPr algn="ctr"/>
              <a:r>
                <a:rPr lang="is-IS" sz="1100" dirty="0" smtClean="0"/>
                <a:t>Hollt og gott að vera úti</a:t>
              </a:r>
              <a:endParaRPr lang="en-US" sz="1100" dirty="0"/>
            </a:p>
          </p:txBody>
        </p:sp>
      </p:grpSp>
      <p:grpSp>
        <p:nvGrpSpPr>
          <p:cNvPr id="57" name="Group 56"/>
          <p:cNvGrpSpPr/>
          <p:nvPr/>
        </p:nvGrpSpPr>
        <p:grpSpPr>
          <a:xfrm>
            <a:off x="7091871" y="2714683"/>
            <a:ext cx="1111426" cy="1079565"/>
            <a:chOff x="3142857" y="3542247"/>
            <a:chExt cx="1111426" cy="1079565"/>
          </a:xfrm>
        </p:grpSpPr>
        <p:sp>
          <p:nvSpPr>
            <p:cNvPr id="58" name="Oval 57"/>
            <p:cNvSpPr/>
            <p:nvPr/>
          </p:nvSpPr>
          <p:spPr>
            <a:xfrm>
              <a:off x="3142857" y="3542247"/>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213786" y="3723164"/>
              <a:ext cx="990600" cy="600164"/>
            </a:xfrm>
            <a:prstGeom prst="rect">
              <a:avLst/>
            </a:prstGeom>
            <a:noFill/>
          </p:spPr>
          <p:txBody>
            <a:bodyPr wrap="square" rtlCol="0">
              <a:spAutoFit/>
            </a:bodyPr>
            <a:lstStyle/>
            <a:p>
              <a:pPr algn="ctr"/>
              <a:r>
                <a:rPr lang="is-IS" sz="1100" dirty="0" smtClean="0"/>
                <a:t>Kennir börnum að sýna ábyrgð</a:t>
              </a:r>
              <a:endParaRPr lang="en-US" sz="1100" dirty="0"/>
            </a:p>
          </p:txBody>
        </p:sp>
      </p:grpSp>
      <p:grpSp>
        <p:nvGrpSpPr>
          <p:cNvPr id="59" name="Group 58"/>
          <p:cNvGrpSpPr/>
          <p:nvPr/>
        </p:nvGrpSpPr>
        <p:grpSpPr>
          <a:xfrm>
            <a:off x="6982617" y="4933191"/>
            <a:ext cx="1111426" cy="1079565"/>
            <a:chOff x="3142857" y="3542247"/>
            <a:chExt cx="1111426" cy="1079565"/>
          </a:xfrm>
        </p:grpSpPr>
        <p:sp>
          <p:nvSpPr>
            <p:cNvPr id="60" name="Oval 59"/>
            <p:cNvSpPr/>
            <p:nvPr/>
          </p:nvSpPr>
          <p:spPr>
            <a:xfrm>
              <a:off x="3142857" y="3542247"/>
              <a:ext cx="1111426" cy="1079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38798" y="3697308"/>
              <a:ext cx="773285" cy="769441"/>
            </a:xfrm>
            <a:prstGeom prst="rect">
              <a:avLst/>
            </a:prstGeom>
            <a:noFill/>
          </p:spPr>
          <p:txBody>
            <a:bodyPr wrap="square" rtlCol="0">
              <a:spAutoFit/>
            </a:bodyPr>
            <a:lstStyle/>
            <a:p>
              <a:pPr algn="ctr"/>
              <a:r>
                <a:rPr lang="is-IS" sz="1100" dirty="0" smtClean="0"/>
                <a:t>Börn hanga síður í tölvunni</a:t>
              </a:r>
              <a:endParaRPr lang="en-US" sz="1100"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0505587"/>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488831" cy="808112"/>
          </a:xfrm>
        </p:spPr>
        <p:txBody>
          <a:bodyPr>
            <a:normAutofit/>
          </a:bodyPr>
          <a:lstStyle/>
          <a:p>
            <a:r>
              <a:rPr lang="is-IS" sz="3200" dirty="0" smtClean="0"/>
              <a:t>Á að stytta útivistartíma barna í Furubæ?</a:t>
            </a:r>
            <a:endParaRPr lang="en-US" sz="3200" dirty="0"/>
          </a:p>
        </p:txBody>
      </p:sp>
      <p:sp>
        <p:nvSpPr>
          <p:cNvPr id="10" name="TextBox 9"/>
          <p:cNvSpPr txBox="1"/>
          <p:nvPr/>
        </p:nvSpPr>
        <p:spPr>
          <a:xfrm>
            <a:off x="3275856" y="2266121"/>
            <a:ext cx="1584176" cy="369332"/>
          </a:xfrm>
          <a:prstGeom prst="rect">
            <a:avLst/>
          </a:prstGeom>
          <a:noFill/>
        </p:spPr>
        <p:txBody>
          <a:bodyPr wrap="square" rtlCol="0">
            <a:spAutoFit/>
          </a:bodyPr>
          <a:lstStyle/>
          <a:p>
            <a:r>
              <a:rPr lang="is-IS" dirty="0" smtClean="0"/>
              <a:t>Með</a:t>
            </a:r>
            <a:endParaRPr lang="en-US" dirty="0"/>
          </a:p>
        </p:txBody>
      </p:sp>
      <p:sp>
        <p:nvSpPr>
          <p:cNvPr id="11" name="TextBox 10"/>
          <p:cNvSpPr txBox="1"/>
          <p:nvPr/>
        </p:nvSpPr>
        <p:spPr>
          <a:xfrm>
            <a:off x="4644008" y="2245581"/>
            <a:ext cx="1296144" cy="369332"/>
          </a:xfrm>
          <a:prstGeom prst="rect">
            <a:avLst/>
          </a:prstGeom>
          <a:noFill/>
        </p:spPr>
        <p:txBody>
          <a:bodyPr wrap="square" rtlCol="0">
            <a:spAutoFit/>
          </a:bodyPr>
          <a:lstStyle/>
          <a:p>
            <a:r>
              <a:rPr lang="is-IS" dirty="0" smtClean="0"/>
              <a:t>Á móti</a:t>
            </a:r>
            <a:endParaRPr lang="en-US" dirty="0"/>
          </a:p>
        </p:txBody>
      </p:sp>
      <p:sp>
        <p:nvSpPr>
          <p:cNvPr id="19" name="Right Arrow 18"/>
          <p:cNvSpPr/>
          <p:nvPr/>
        </p:nvSpPr>
        <p:spPr>
          <a:xfrm rot="1414660">
            <a:off x="152698" y="1601312"/>
            <a:ext cx="2043398" cy="1189972"/>
          </a:xfrm>
          <a:prstGeom prst="right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1400" dirty="0" smtClean="0">
                <a:solidFill>
                  <a:schemeClr val="tx1"/>
                </a:solidFill>
              </a:rPr>
              <a:t>Notið oftast nútíð og</a:t>
            </a:r>
          </a:p>
          <a:p>
            <a:pPr algn="ctr"/>
            <a:r>
              <a:rPr lang="is-IS" sz="1400" dirty="0" smtClean="0">
                <a:solidFill>
                  <a:schemeClr val="tx1"/>
                </a:solidFill>
              </a:rPr>
              <a:t>3</a:t>
            </a:r>
            <a:r>
              <a:rPr lang="is-IS" sz="1400" dirty="0" smtClean="0">
                <a:solidFill>
                  <a:schemeClr val="tx1"/>
                </a:solidFill>
              </a:rPr>
              <a:t>. persónu</a:t>
            </a:r>
            <a:endParaRPr lang="en-US" sz="1400" dirty="0">
              <a:solidFill>
                <a:schemeClr val="tx1"/>
              </a:solidFill>
            </a:endParaRPr>
          </a:p>
        </p:txBody>
      </p:sp>
      <p:sp>
        <p:nvSpPr>
          <p:cNvPr id="21" name="TextBox 20"/>
          <p:cNvSpPr txBox="1"/>
          <p:nvPr/>
        </p:nvSpPr>
        <p:spPr>
          <a:xfrm>
            <a:off x="2051720" y="2749060"/>
            <a:ext cx="851435" cy="430887"/>
          </a:xfrm>
          <a:prstGeom prst="rect">
            <a:avLst/>
          </a:prstGeom>
          <a:noFill/>
        </p:spPr>
        <p:txBody>
          <a:bodyPr wrap="square" rtlCol="0">
            <a:spAutoFit/>
          </a:bodyPr>
          <a:lstStyle/>
          <a:p>
            <a:r>
              <a:rPr lang="is-IS" sz="1100" dirty="0" smtClean="0"/>
              <a:t>Börn sjást illa í myrkri</a:t>
            </a:r>
            <a:endParaRPr lang="en-US" sz="1100" dirty="0"/>
          </a:p>
        </p:txBody>
      </p:sp>
      <p:sp>
        <p:nvSpPr>
          <p:cNvPr id="23" name="TextBox 22"/>
          <p:cNvSpPr txBox="1"/>
          <p:nvPr/>
        </p:nvSpPr>
        <p:spPr>
          <a:xfrm>
            <a:off x="2020161" y="4197456"/>
            <a:ext cx="1765987" cy="877163"/>
          </a:xfrm>
          <a:prstGeom prst="rect">
            <a:avLst/>
          </a:prstGeom>
          <a:noFill/>
        </p:spPr>
        <p:txBody>
          <a:bodyPr wrap="square" rtlCol="0">
            <a:spAutoFit/>
          </a:bodyPr>
          <a:lstStyle/>
          <a:p>
            <a:r>
              <a:rPr lang="is-IS" sz="1100" dirty="0"/>
              <a:t>Þ</a:t>
            </a:r>
            <a:r>
              <a:rPr lang="is-IS" sz="1100" dirty="0" smtClean="0"/>
              <a:t>að getur verið hættulegt fyrir börn að vera úti á kvöldin</a:t>
            </a:r>
            <a:endParaRPr lang="en-US" sz="1100" dirty="0" smtClean="0"/>
          </a:p>
          <a:p>
            <a:endParaRPr lang="en-US" dirty="0"/>
          </a:p>
        </p:txBody>
      </p:sp>
      <p:grpSp>
        <p:nvGrpSpPr>
          <p:cNvPr id="35" name="Group 34"/>
          <p:cNvGrpSpPr/>
          <p:nvPr/>
        </p:nvGrpSpPr>
        <p:grpSpPr>
          <a:xfrm>
            <a:off x="2555776" y="2348880"/>
            <a:ext cx="3744416" cy="3600400"/>
            <a:chOff x="2555776" y="2348880"/>
            <a:chExt cx="3744416" cy="3600400"/>
          </a:xfrm>
        </p:grpSpPr>
        <p:grpSp>
          <p:nvGrpSpPr>
            <p:cNvPr id="34" name="Group 33"/>
            <p:cNvGrpSpPr/>
            <p:nvPr/>
          </p:nvGrpSpPr>
          <p:grpSpPr>
            <a:xfrm>
              <a:off x="2555776" y="2348880"/>
              <a:ext cx="3744416" cy="3600400"/>
              <a:chOff x="2555776" y="2348880"/>
              <a:chExt cx="3744416" cy="3600400"/>
            </a:xfrm>
          </p:grpSpPr>
          <p:cxnSp>
            <p:nvCxnSpPr>
              <p:cNvPr id="4" name="Straight Connector 3"/>
              <p:cNvCxnSpPr/>
              <p:nvPr/>
            </p:nvCxnSpPr>
            <p:spPr>
              <a:xfrm>
                <a:off x="4355976" y="2348880"/>
                <a:ext cx="0" cy="36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55776" y="2708920"/>
                <a:ext cx="37444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5-Point Star 11"/>
            <p:cNvSpPr/>
            <p:nvPr/>
          </p:nvSpPr>
          <p:spPr>
            <a:xfrm>
              <a:off x="3833529" y="2951347"/>
              <a:ext cx="234415"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4604856" y="4407437"/>
              <a:ext cx="234415"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3833529" y="4408960"/>
              <a:ext cx="234415"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3833529" y="3628707"/>
              <a:ext cx="234415"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4603900" y="3641864"/>
              <a:ext cx="234415"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4603902" y="2933965"/>
              <a:ext cx="234415"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786676" y="5189926"/>
              <a:ext cx="234415"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4603901" y="5189926"/>
              <a:ext cx="234415"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2057399" y="5098477"/>
            <a:ext cx="1143001" cy="600164"/>
          </a:xfrm>
          <a:prstGeom prst="rect">
            <a:avLst/>
          </a:prstGeom>
          <a:noFill/>
        </p:spPr>
        <p:txBody>
          <a:bodyPr wrap="square" rtlCol="0">
            <a:spAutoFit/>
          </a:bodyPr>
          <a:lstStyle/>
          <a:p>
            <a:r>
              <a:rPr lang="is-IS" sz="1100" dirty="0" smtClean="0"/>
              <a:t>Börn eiga eyða tíma með foreldrum sínum</a:t>
            </a:r>
            <a:endParaRPr lang="en-US" sz="1100" dirty="0"/>
          </a:p>
        </p:txBody>
      </p:sp>
      <p:sp>
        <p:nvSpPr>
          <p:cNvPr id="27" name="TextBox 26"/>
          <p:cNvSpPr txBox="1"/>
          <p:nvPr/>
        </p:nvSpPr>
        <p:spPr>
          <a:xfrm>
            <a:off x="5808885" y="2778556"/>
            <a:ext cx="1684392" cy="430887"/>
          </a:xfrm>
          <a:prstGeom prst="rect">
            <a:avLst/>
          </a:prstGeom>
          <a:noFill/>
        </p:spPr>
        <p:txBody>
          <a:bodyPr wrap="square" rtlCol="0">
            <a:spAutoFit/>
          </a:bodyPr>
          <a:lstStyle/>
          <a:p>
            <a:r>
              <a:rPr lang="is-IS" sz="1100" dirty="0" smtClean="0"/>
              <a:t>Útivistartíminn er sanngjarn eins og hann er</a:t>
            </a:r>
            <a:endParaRPr lang="en-US" sz="1100" dirty="0"/>
          </a:p>
        </p:txBody>
      </p:sp>
      <p:sp>
        <p:nvSpPr>
          <p:cNvPr id="28" name="TextBox 27"/>
          <p:cNvSpPr txBox="1"/>
          <p:nvPr/>
        </p:nvSpPr>
        <p:spPr>
          <a:xfrm>
            <a:off x="5811533" y="3530412"/>
            <a:ext cx="1255579" cy="430887"/>
          </a:xfrm>
          <a:prstGeom prst="rect">
            <a:avLst/>
          </a:prstGeom>
          <a:noFill/>
        </p:spPr>
        <p:txBody>
          <a:bodyPr wrap="square" rtlCol="0">
            <a:spAutoFit/>
          </a:bodyPr>
          <a:lstStyle/>
          <a:p>
            <a:r>
              <a:rPr lang="is-IS" sz="1100" dirty="0" smtClean="0"/>
              <a:t>Kennir börnum að sýna ábyrgð</a:t>
            </a:r>
            <a:endParaRPr lang="en-US" sz="1100" dirty="0"/>
          </a:p>
        </p:txBody>
      </p:sp>
      <p:sp>
        <p:nvSpPr>
          <p:cNvPr id="29" name="TextBox 28"/>
          <p:cNvSpPr txBox="1"/>
          <p:nvPr/>
        </p:nvSpPr>
        <p:spPr>
          <a:xfrm>
            <a:off x="5854164" y="4347855"/>
            <a:ext cx="1534394" cy="261610"/>
          </a:xfrm>
          <a:prstGeom prst="rect">
            <a:avLst/>
          </a:prstGeom>
          <a:noFill/>
        </p:spPr>
        <p:txBody>
          <a:bodyPr wrap="none" rtlCol="0">
            <a:spAutoFit/>
          </a:bodyPr>
          <a:lstStyle/>
          <a:p>
            <a:r>
              <a:rPr lang="is-IS" sz="1100" dirty="0" smtClean="0"/>
              <a:t>Hollt og gott að vera úti</a:t>
            </a:r>
            <a:endParaRPr lang="en-US" sz="1100" dirty="0"/>
          </a:p>
        </p:txBody>
      </p:sp>
      <p:sp>
        <p:nvSpPr>
          <p:cNvPr id="30" name="TextBox 29"/>
          <p:cNvSpPr txBox="1"/>
          <p:nvPr/>
        </p:nvSpPr>
        <p:spPr>
          <a:xfrm>
            <a:off x="5857456" y="5203082"/>
            <a:ext cx="1079709" cy="430887"/>
          </a:xfrm>
          <a:prstGeom prst="rect">
            <a:avLst/>
          </a:prstGeom>
          <a:noFill/>
        </p:spPr>
        <p:txBody>
          <a:bodyPr wrap="square" rtlCol="0">
            <a:spAutoFit/>
          </a:bodyPr>
          <a:lstStyle/>
          <a:p>
            <a:r>
              <a:rPr lang="is-IS" sz="1100" dirty="0" smtClean="0"/>
              <a:t>Börn hanga síður í tölvunni</a:t>
            </a:r>
            <a:endParaRPr lang="en-US" sz="1100" dirty="0"/>
          </a:p>
        </p:txBody>
      </p:sp>
      <p:sp>
        <p:nvSpPr>
          <p:cNvPr id="31" name="TextBox 30"/>
          <p:cNvSpPr txBox="1"/>
          <p:nvPr/>
        </p:nvSpPr>
        <p:spPr>
          <a:xfrm>
            <a:off x="2051720" y="3530412"/>
            <a:ext cx="1242087" cy="430887"/>
          </a:xfrm>
          <a:prstGeom prst="rect">
            <a:avLst/>
          </a:prstGeom>
          <a:noFill/>
        </p:spPr>
        <p:txBody>
          <a:bodyPr wrap="square" rtlCol="0">
            <a:spAutoFit/>
          </a:bodyPr>
          <a:lstStyle/>
          <a:p>
            <a:r>
              <a:rPr lang="is-IS" sz="1100" dirty="0" smtClean="0"/>
              <a:t>Börn þurfa góðan</a:t>
            </a:r>
          </a:p>
          <a:p>
            <a:r>
              <a:rPr lang="is-IS" sz="1100" dirty="0" smtClean="0"/>
              <a:t>svefn</a:t>
            </a:r>
            <a:endParaRPr lang="en-US" sz="1100" dirty="0"/>
          </a:p>
        </p:txBody>
      </p:sp>
      <p:cxnSp>
        <p:nvCxnSpPr>
          <p:cNvPr id="33" name="Straight Connector 32"/>
          <p:cNvCxnSpPr/>
          <p:nvPr/>
        </p:nvCxnSpPr>
        <p:spPr>
          <a:xfrm flipH="1">
            <a:off x="2051720" y="3179947"/>
            <a:ext cx="1072105" cy="84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123728" y="3883701"/>
            <a:ext cx="1000097" cy="19212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167182" y="4715225"/>
            <a:ext cx="1228781" cy="199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2659780" y="5467874"/>
            <a:ext cx="976116" cy="461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18376" y="3209443"/>
            <a:ext cx="1230364" cy="266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63806" y="5652540"/>
            <a:ext cx="1068033" cy="276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876256" y="5467874"/>
            <a:ext cx="184731" cy="369332"/>
          </a:xfrm>
          <a:prstGeom prst="rect">
            <a:avLst/>
          </a:prstGeom>
          <a:noFill/>
        </p:spPr>
        <p:txBody>
          <a:bodyPr wrap="none" rtlCol="0">
            <a:spAutoFit/>
          </a:bodyPr>
          <a:lstStyle/>
          <a:p>
            <a:endParaRPr lang="en-US"/>
          </a:p>
        </p:txBody>
      </p:sp>
      <p:sp>
        <p:nvSpPr>
          <p:cNvPr id="3" name="Footer Placeholder 2"/>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Rökræður</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 </a:t>
            </a:r>
            <a:r>
              <a:rPr lang="en-US" dirty="0" err="1" smtClean="0"/>
              <a:t>Námsgagnastofnun</a:t>
            </a:r>
            <a:r>
              <a:rPr lang="en-US" dirty="0" smtClean="0"/>
              <a:t> 2011 – 09935</a:t>
            </a:r>
            <a:endParaRPr lang="en-US" dirty="0"/>
          </a:p>
        </p:txBody>
      </p:sp>
      <p:cxnSp>
        <p:nvCxnSpPr>
          <p:cNvPr id="39" name="Straight Connector 38"/>
          <p:cNvCxnSpPr/>
          <p:nvPr/>
        </p:nvCxnSpPr>
        <p:spPr>
          <a:xfrm>
            <a:off x="5310063" y="4814848"/>
            <a:ext cx="821776" cy="847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92080" y="4075824"/>
            <a:ext cx="821776" cy="1406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8277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553</TotalTime>
  <Words>875</Words>
  <Application>Microsoft Macintosh PowerPoint</Application>
  <PresentationFormat>On-screen Show (4:3)</PresentationFormat>
  <Paragraphs>94</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NewsPrint</vt:lpstr>
      <vt:lpstr> Rökræður</vt:lpstr>
      <vt:lpstr>Slide 2</vt:lpstr>
      <vt:lpstr>Slide 3</vt:lpstr>
      <vt:lpstr>Slide 4</vt:lpstr>
      <vt:lpstr>Slide 5</vt:lpstr>
      <vt:lpstr>Kappræður</vt:lpstr>
      <vt:lpstr>Slide 7</vt:lpstr>
      <vt:lpstr>Kappræður</vt:lpstr>
      <vt:lpstr>Á að stytta útivistartíma barna í Furubæ?</vt:lpstr>
      <vt:lpstr>Slide 10</vt:lpstr>
    </vt:vector>
  </TitlesOfParts>
  <Company>UTM - Reykjavík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Rökræður</dc:title>
  <dc:creator>user</dc:creator>
  <cp:lastModifiedBy>Umbrot</cp:lastModifiedBy>
  <cp:revision>42</cp:revision>
  <dcterms:created xsi:type="dcterms:W3CDTF">2011-10-25T09:08:21Z</dcterms:created>
  <dcterms:modified xsi:type="dcterms:W3CDTF">2011-10-25T09:43:31Z</dcterms:modified>
</cp:coreProperties>
</file>