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3"/>
  </p:notesMasterIdLst>
  <p:sldIdLst>
    <p:sldId id="256" r:id="rId2"/>
    <p:sldId id="264" r:id="rId3"/>
    <p:sldId id="257" r:id="rId4"/>
    <p:sldId id="259" r:id="rId5"/>
    <p:sldId id="265" r:id="rId6"/>
    <p:sldId id="262" r:id="rId7"/>
    <p:sldId id="260" r:id="rId8"/>
    <p:sldId id="261" r:id="rId9"/>
    <p:sldId id="267" r:id="rId10"/>
    <p:sldId id="26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6736" autoAdjust="0"/>
  </p:normalViewPr>
  <p:slideViewPr>
    <p:cSldViewPr>
      <p:cViewPr>
        <p:scale>
          <a:sx n="150" d="100"/>
          <a:sy n="150" d="100"/>
        </p:scale>
        <p:origin x="-1152" y="-2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471DC-E306-4E0A-AACB-A3407C80728F}"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FEFFD-E8E8-4E80-AB40-4BFE73800E9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564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latin typeface="+mn-lt"/>
              </a:rPr>
              <a:t>Í þessum hluta verður tekið</a:t>
            </a:r>
            <a:r>
              <a:rPr lang="is-IS" baseline="0" dirty="0" smtClean="0">
                <a:latin typeface="+mn-lt"/>
              </a:rPr>
              <a:t> dæmi um það hvernig hægt er að nota beinagrindur til að skrifa leiðbeiningar.</a:t>
            </a:r>
            <a:endParaRPr lang="is-IS" dirty="0" smtClean="0">
              <a:latin typeface="+mn-lt"/>
            </a:endParaRPr>
          </a:p>
          <a:p>
            <a:endParaRPr lang="is-IS" dirty="0"/>
          </a:p>
        </p:txBody>
      </p:sp>
      <p:sp>
        <p:nvSpPr>
          <p:cNvPr id="4" name="Skyggnunúmersstaðgengill 3"/>
          <p:cNvSpPr>
            <a:spLocks noGrp="1"/>
          </p:cNvSpPr>
          <p:nvPr>
            <p:ph type="sldNum" sz="quarter" idx="10"/>
          </p:nvPr>
        </p:nvSpPr>
        <p:spPr/>
        <p:txBody>
          <a:bodyPr/>
          <a:lstStyle/>
          <a:p>
            <a:fld id="{7F7FEFFD-E8E8-4E80-AB40-4BFE73800E92}"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993545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Ritunarrammi.</a:t>
            </a:r>
            <a:endParaRPr lang="en-US" dirty="0" smtClean="0"/>
          </a:p>
          <a:p>
            <a:r>
              <a:rPr lang="is-IS" noProof="0" dirty="0" smtClean="0"/>
              <a:t>Þegar</a:t>
            </a:r>
            <a:r>
              <a:rPr lang="en-US" baseline="0" dirty="0" smtClean="0"/>
              <a:t> </a:t>
            </a:r>
            <a:r>
              <a:rPr lang="is-IS" baseline="0" noProof="0" dirty="0" smtClean="0"/>
              <a:t>nemendur</a:t>
            </a:r>
            <a:r>
              <a:rPr lang="en-US" baseline="0" dirty="0" smtClean="0"/>
              <a:t> </a:t>
            </a:r>
            <a:r>
              <a:rPr lang="is-IS" baseline="0" noProof="0" dirty="0" smtClean="0"/>
              <a:t>hafa unnið beinagrind að uppskriftinni geta þeir notað þennan ritunarramma til að skrá uppskriftina ásamt innihaldslýsingu. Það mætti stofna til uppskriftarsamkeppni meðal nemenda og fá þá til að prófa uppskriftina í raun og veru. Einnig gæti bekkurinn búið til uppskriftabók.</a:t>
            </a:r>
            <a:endParaRPr lang="is-IS" noProof="0"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440908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Sjálfsmat</a:t>
            </a:r>
            <a:r>
              <a:rPr lang="is-IS" baseline="0" dirty="0" smtClean="0"/>
              <a:t> nemenda. </a:t>
            </a:r>
          </a:p>
          <a:p>
            <a:endParaRPr lang="is-IS" baseline="0" dirty="0" smtClean="0"/>
          </a:p>
          <a:p>
            <a:r>
              <a:rPr lang="is-IS" baseline="0" dirty="0" smtClean="0"/>
              <a:t>Mikilvægt er að kennari fari yfir sjálfmatið með nemendum og kenni þeim að nota það strax í upphafi. Kennari getur svo nýtt sér það til að skoða þá þætti sem þarfnast hugsanlegra lagfæringa með nemendum.</a:t>
            </a:r>
          </a:p>
          <a:p>
            <a:endParaRPr lang="is-IS" baseline="0" dirty="0" smtClean="0"/>
          </a:p>
          <a:p>
            <a:r>
              <a:rPr lang="is-IS" baseline="0" dirty="0" smtClean="0"/>
              <a:t>Í hjálparbanka má finna önnur form sem hægt er að aðlaga að verkefnum.</a:t>
            </a:r>
            <a:endParaRPr lang="en-US" smtClean="0"/>
          </a:p>
          <a:p>
            <a:endParaRPr lang="en-US"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37066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solidFill>
                  <a:srgbClr val="FF0000"/>
                </a:solidFill>
              </a:rPr>
              <a:t>Þetta </a:t>
            </a:r>
            <a:r>
              <a:rPr lang="is-IS" baseline="0" dirty="0" smtClean="0"/>
              <a:t>er blaðsíða úr bókinni Beinagrindur – Handbók um ritun og sýnir helstu gerðir leiðbeiningatexta. Kennari getur valið eina eða fleiri gerðir til að vinna með nemendum sínum, allt eftir getu hópsins og einstaklinganna. Hér er valið að fjalla um textagerð í uppskriftum en kennari getur kynnt fyrir nemendum fleiri textagerðir en ætlað er að vinna með.</a:t>
            </a:r>
          </a:p>
          <a:p>
            <a:endParaRPr lang="is-IS" baseline="0" dirty="0" smtClean="0"/>
          </a:p>
          <a:p>
            <a:endParaRPr lang="is-IS" baseline="0" dirty="0" smtClean="0"/>
          </a:p>
          <a:p>
            <a:endParaRPr lang="is-IS" dirty="0" smtClean="0">
              <a:latin typeface="+mn-lt"/>
            </a:endParaRPr>
          </a:p>
          <a:p>
            <a:endParaRPr lang="is-IS" dirty="0" smtClean="0">
              <a:latin typeface="+mn-lt"/>
            </a:endParaRPr>
          </a:p>
        </p:txBody>
      </p:sp>
      <p:sp>
        <p:nvSpPr>
          <p:cNvPr id="4" name="Slide Number Placeholder 3"/>
          <p:cNvSpPr>
            <a:spLocks noGrp="1"/>
          </p:cNvSpPr>
          <p:nvPr>
            <p:ph type="sldNum" sz="quarter" idx="10"/>
          </p:nvPr>
        </p:nvSpPr>
        <p:spPr/>
        <p:txBody>
          <a:bodyPr/>
          <a:lstStyle/>
          <a:p>
            <a:fld id="{7F7FEFFD-E8E8-4E80-AB40-4BFE73800E92}"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396456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Þetta er beinagrind leiðbeiningatexta.</a:t>
            </a:r>
            <a:r>
              <a:rPr lang="is-IS" baseline="0" dirty="0" smtClean="0"/>
              <a:t> </a:t>
            </a:r>
            <a:r>
              <a:rPr lang="is-IS" dirty="0" smtClean="0"/>
              <a:t>Frásögn er alltaf skrifuð í réttri tímaröð og eitt leiðir af öðru.</a:t>
            </a:r>
            <a:r>
              <a:rPr lang="is-IS" baseline="0" dirty="0" smtClean="0"/>
              <a:t> </a:t>
            </a:r>
            <a:r>
              <a:rPr lang="is-IS" dirty="0" smtClean="0"/>
              <a:t>Hægt er</a:t>
            </a:r>
            <a:r>
              <a:rPr lang="is-IS" baseline="0" dirty="0" smtClean="0"/>
              <a:t> að nota beinagrindina til að setja inn atburði eða hugmyndir sem nota á í rituninni. </a:t>
            </a:r>
          </a:p>
          <a:p>
            <a:endParaRPr lang="en-US"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674915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noProof="0" dirty="0" smtClean="0"/>
              <a:t>Þessi</a:t>
            </a:r>
            <a:r>
              <a:rPr lang="is-IS" baseline="0" noProof="0" dirty="0" smtClean="0"/>
              <a:t> glæra sýnir blaðsíðu  úr bókinni Beinagrindur – Handbók um ritun. Á henni sést hvernig má skipta ferli niður í ákveðin þrep. Nemendum er bent á að í uppskriftum er mikilvægt að framkvæma það sem gera skal í réttri röð. Hægt er að benda nemendum á matar-, prjóna-eða </a:t>
            </a:r>
            <a:r>
              <a:rPr lang="is-IS" baseline="0" noProof="0" dirty="0" err="1" smtClean="0"/>
              <a:t>legoleiðbeiningar</a:t>
            </a:r>
            <a:r>
              <a:rPr lang="is-IS" baseline="0" noProof="0" dirty="0" smtClean="0"/>
              <a:t> í þessu samhengi. </a:t>
            </a:r>
            <a:endParaRPr lang="is-IS" noProof="0"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685880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noProof="0" dirty="0" smtClean="0"/>
              <a:t>Þessi</a:t>
            </a:r>
            <a:r>
              <a:rPr lang="is-IS" baseline="0" noProof="0" dirty="0" smtClean="0"/>
              <a:t> mynd er kveikja að verkefninu Uppskrift að ólífubrauði. Það er tilvalið að enda verkefnið á að baka saman ef hægt er.</a:t>
            </a:r>
            <a:endParaRPr lang="is-IS" noProof="0"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00719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noProof="0" dirty="0" smtClean="0"/>
              <a:t>Kennarinn</a:t>
            </a:r>
            <a:r>
              <a:rPr lang="is-IS" baseline="0" noProof="0" dirty="0" smtClean="0"/>
              <a:t> sýnir nemendum hvernig má undirbúa ritunina. Hann útskýrir hvert skref fyrir sig og tekur dæmi. Kennarinn bendir einnig mikilvægi þess að hafa tæki og tól til reiðu áður en  hafist er handa. Margar uppskriftarbækur eru til fyrir börn. Það er tilvalið að skoða þær og einnig má samþætta verkefnið við heimilisfræðikennslu.</a:t>
            </a:r>
            <a:endParaRPr lang="is-IS" noProof="0"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432467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noProof="0" dirty="0" smtClean="0"/>
              <a:t>Þessi</a:t>
            </a:r>
            <a:r>
              <a:rPr lang="is-IS" baseline="0" noProof="0" dirty="0" smtClean="0"/>
              <a:t> glæra er sýnikennsla á uppskrift. Þar má sjá innihaldslýsingu og leiðbeiningar um í hvaða röð innihaldinu er blandað saman. Kennarinn getur valið hvaða uppskrift sem er ímyndaða eða raunverulega. Aðalatriðið er að fylgja fyrirmynd um leiðbeiningatexta. Einnig væri hægt að biðja nemendur að finna uppskrift heima til að vinna með í tímanum.</a:t>
            </a:r>
            <a:endParaRPr lang="is-IS" noProof="0"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867389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Hér er ritunarrammi fyrir uppskrift. Nemendum er bent á að nota boðhátt og gera nákvæmar, einfaldar lýsingar. Hægt</a:t>
            </a:r>
            <a:r>
              <a:rPr lang="is-IS" baseline="0" dirty="0" smtClean="0"/>
              <a:t> er að taka dæmi úr matreiðslubókum. Myndir eru afar mikilvægar í uppskriftarbókum. Nemendur geta reynt að gera sér í hugarlund hversvegna svo er.</a:t>
            </a:r>
          </a:p>
          <a:p>
            <a:endParaRPr lang="is-IS" dirty="0"/>
          </a:p>
        </p:txBody>
      </p:sp>
      <p:sp>
        <p:nvSpPr>
          <p:cNvPr id="4" name="Skyggnunúmersstaðgengill 3"/>
          <p:cNvSpPr>
            <a:spLocks noGrp="1"/>
          </p:cNvSpPr>
          <p:nvPr>
            <p:ph type="sldNum" sz="quarter" idx="10"/>
          </p:nvPr>
        </p:nvSpPr>
        <p:spPr/>
        <p:txBody>
          <a:bodyPr/>
          <a:lstStyle/>
          <a:p>
            <a:fld id="{7F7FEFFD-E8E8-4E80-AB40-4BFE73800E92}"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617893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r>
              <a:rPr lang="is-IS" dirty="0" smtClean="0"/>
              <a:t>emendur fá það verkefni að búa til uppskrift</a:t>
            </a:r>
            <a:r>
              <a:rPr lang="is-IS" baseline="0" dirty="0" smtClean="0"/>
              <a:t> að einhverju matarkyns. Þeir skrifa minnispunkta í réttri röð inn í beinagrindina. Nemendur verða einnig að gera lista yfir tæki og tól og gera nákvæma innihaldslýsingu með mælieiningum.</a:t>
            </a:r>
            <a:endParaRPr lang="en-US" dirty="0"/>
          </a:p>
        </p:txBody>
      </p:sp>
      <p:sp>
        <p:nvSpPr>
          <p:cNvPr id="4" name="Slide Number Placeholder 3"/>
          <p:cNvSpPr>
            <a:spLocks noGrp="1"/>
          </p:cNvSpPr>
          <p:nvPr>
            <p:ph type="sldNum" sz="quarter" idx="10"/>
          </p:nvPr>
        </p:nvSpPr>
        <p:spPr/>
        <p:txBody>
          <a:bodyPr/>
          <a:lstStyle/>
          <a:p>
            <a:fld id="{7F7FEFFD-E8E8-4E80-AB40-4BFE73800E92}"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432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ADD769-E711-43CF-A7E8-A3173EA3EA95}"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54AEC436-3ABC-4C13-96BD-7588579A0C77}"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DBEAD-03E6-4B57-8D1D-7C86ADFD13A3}"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54AEC436-3ABC-4C13-96BD-7588579A0C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F106E-D2CA-4206-B7A0-F99E92E97B29}"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54AEC436-3ABC-4C13-96BD-7588579A0C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2C539-4769-416A-95F8-F53578C8BAFE}"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54AEC436-3ABC-4C13-96BD-7588579A0C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A63A1-4FB6-455E-A90C-8406E4DD2692}"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54AEC436-3ABC-4C13-96BD-7588579A0C77}"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46A77-D36D-42B9-869E-601CBFD3CF94}"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54AEC436-3ABC-4C13-96BD-7588579A0C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895B17-369F-4B6B-A97C-09C38E5BCFEF}" type="datetime1">
              <a:rPr lang="en-US" smtClean="0"/>
              <a:pPr/>
              <a:t>10/25/11</a:t>
            </a:fld>
            <a:endParaRPr lang="en-US"/>
          </a:p>
        </p:txBody>
      </p:sp>
      <p:sp>
        <p:nvSpPr>
          <p:cNvPr id="8" name="Footer Placeholder 7"/>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9" name="Slide Number Placeholder 8"/>
          <p:cNvSpPr>
            <a:spLocks noGrp="1"/>
          </p:cNvSpPr>
          <p:nvPr>
            <p:ph type="sldNum" sz="quarter" idx="12"/>
          </p:nvPr>
        </p:nvSpPr>
        <p:spPr/>
        <p:txBody>
          <a:bodyPr/>
          <a:lstStyle/>
          <a:p>
            <a:fld id="{54AEC436-3ABC-4C13-96BD-7588579A0C77}"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0BE276-90F6-4696-9557-3408ABECEF48}" type="datetime1">
              <a:rPr lang="en-US" smtClean="0"/>
              <a:pPr/>
              <a:t>10/25/11</a:t>
            </a:fld>
            <a:endParaRPr lang="en-US"/>
          </a:p>
        </p:txBody>
      </p:sp>
      <p:sp>
        <p:nvSpPr>
          <p:cNvPr id="4" name="Footer Placeholder 3"/>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5" name="Slide Number Placeholder 4"/>
          <p:cNvSpPr>
            <a:spLocks noGrp="1"/>
          </p:cNvSpPr>
          <p:nvPr>
            <p:ph type="sldNum" sz="quarter" idx="12"/>
          </p:nvPr>
        </p:nvSpPr>
        <p:spPr/>
        <p:txBody>
          <a:bodyPr/>
          <a:lstStyle/>
          <a:p>
            <a:fld id="{54AEC436-3ABC-4C13-96BD-7588579A0C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56C9A-90D4-439E-A871-8CB7DE2CF859}" type="datetime1">
              <a:rPr lang="en-US" smtClean="0"/>
              <a:pPr/>
              <a:t>10/25/11</a:t>
            </a:fld>
            <a:endParaRPr lang="en-US"/>
          </a:p>
        </p:txBody>
      </p:sp>
      <p:sp>
        <p:nvSpPr>
          <p:cNvPr id="3" name="Footer Placeholder 2"/>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4" name="Slide Number Placeholder 3"/>
          <p:cNvSpPr>
            <a:spLocks noGrp="1"/>
          </p:cNvSpPr>
          <p:nvPr>
            <p:ph type="sldNum" sz="quarter" idx="12"/>
          </p:nvPr>
        </p:nvSpPr>
        <p:spPr/>
        <p:txBody>
          <a:bodyPr/>
          <a:lstStyle/>
          <a:p>
            <a:fld id="{54AEC436-3ABC-4C13-96BD-7588579A0C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D4CDE-D743-4EDB-9EB8-B70946CBEF4B}"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54AEC436-3ABC-4C13-96BD-7588579A0C77}"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8339E-9CF2-42FD-AE14-EBA88BC505C9}"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 Leiðbeiningar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54AEC436-3ABC-4C13-96BD-7588579A0C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9817421-BE5D-4B7D-9EB4-69F0A891CD04}" type="datetime1">
              <a:rPr lang="en-US" smtClean="0"/>
              <a:pPr/>
              <a:t>10/25/11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Beinagrindur kennsluleiðbeiningar - Leiðbeiningar © Hrefna Birna Björnsdóttir og Sigríður Nanna Heimisdóttir ©Námsgagnastofnun 2011 - 09935</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4AEC436-3ABC-4C13-96BD-7588579A0C77}"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24744"/>
            <a:ext cx="7370463" cy="1082238"/>
          </a:xfrm>
        </p:spPr>
        <p:txBody>
          <a:bodyPr/>
          <a:lstStyle/>
          <a:p>
            <a:r>
              <a:rPr lang="is-IS" sz="7200" dirty="0" smtClean="0">
                <a:effectLst>
                  <a:glow rad="101600">
                    <a:schemeClr val="accent3">
                      <a:satMod val="175000"/>
                      <a:alpha val="40000"/>
                    </a:schemeClr>
                  </a:glow>
                  <a:outerShdw blurRad="50800" dist="38100" dir="10800000" algn="r" rotWithShape="0">
                    <a:prstClr val="black">
                      <a:alpha val="40000"/>
                    </a:prstClr>
                  </a:outerShdw>
                </a:effectLst>
              </a:rPr>
              <a:t>Leiðbeiningatexti</a:t>
            </a:r>
            <a:endParaRPr lang="en-US" sz="7200" dirty="0">
              <a:effectLst>
                <a:glow rad="101600">
                  <a:schemeClr val="accent3">
                    <a:satMod val="175000"/>
                    <a:alpha val="40000"/>
                  </a:schemeClr>
                </a:glow>
                <a:outerShdw blurRad="50800" dist="38100" dir="10800000" algn="r" rotWithShape="0">
                  <a:prstClr val="black">
                    <a:alpha val="40000"/>
                  </a:prstClr>
                </a:outerShdw>
              </a:effectLst>
            </a:endParaRPr>
          </a:p>
        </p:txBody>
      </p:sp>
      <p:sp>
        <p:nvSpPr>
          <p:cNvPr id="3" name="Subtitle 2"/>
          <p:cNvSpPr>
            <a:spLocks noGrp="1"/>
          </p:cNvSpPr>
          <p:nvPr>
            <p:ph type="subTitle" idx="1"/>
          </p:nvPr>
        </p:nvSpPr>
        <p:spPr>
          <a:xfrm>
            <a:off x="1115616" y="4174313"/>
            <a:ext cx="2952328" cy="936104"/>
          </a:xfrm>
        </p:spPr>
        <p:txBody>
          <a:bodyPr>
            <a:normAutofit/>
          </a:bodyPr>
          <a:lstStyle/>
          <a:p>
            <a:r>
              <a:rPr lang="is-IS" sz="3600" dirty="0" smtClean="0"/>
              <a:t>Uppskrift</a:t>
            </a:r>
            <a:endParaRPr lang="en-US" sz="3600" dirty="0"/>
          </a:p>
        </p:txBody>
      </p:sp>
      <p:sp>
        <p:nvSpPr>
          <p:cNvPr id="5" name="Footer Placeholder 4"/>
          <p:cNvSpPr>
            <a:spLocks noGrp="1"/>
          </p:cNvSpPr>
          <p:nvPr>
            <p:ph type="ftr" sz="quarter" idx="11"/>
          </p:nvPr>
        </p:nvSpPr>
        <p:spPr>
          <a:xfrm>
            <a:off x="755576" y="6309320"/>
            <a:ext cx="7554417"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smtClean="0"/>
              <a:t> 2011 – 09935</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6016" y="3429000"/>
            <a:ext cx="3640095" cy="2426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635127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1043608" y="491276"/>
            <a:ext cx="6696744" cy="5458004"/>
            <a:chOff x="1043608" y="491276"/>
            <a:chExt cx="6696744" cy="5458004"/>
          </a:xfrm>
        </p:grpSpPr>
        <p:sp>
          <p:nvSpPr>
            <p:cNvPr id="4" name="Rectangle 3"/>
            <p:cNvSpPr/>
            <p:nvPr/>
          </p:nvSpPr>
          <p:spPr>
            <a:xfrm>
              <a:off x="1043608" y="491276"/>
              <a:ext cx="6696744" cy="5458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mtClean="0"/>
                <a:t>Cplötu</a:t>
              </a:r>
              <a:endParaRPr lang="en-US" dirty="0"/>
            </a:p>
          </p:txBody>
        </p:sp>
        <p:sp>
          <p:nvSpPr>
            <p:cNvPr id="5" name="Rectangle 4"/>
            <p:cNvSpPr/>
            <p:nvPr/>
          </p:nvSpPr>
          <p:spPr>
            <a:xfrm>
              <a:off x="1691680" y="2483768"/>
              <a:ext cx="1656184" cy="3033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p:txBody>
        </p:sp>
        <p:sp>
          <p:nvSpPr>
            <p:cNvPr id="6" name="Rectangle 5"/>
            <p:cNvSpPr/>
            <p:nvPr/>
          </p:nvSpPr>
          <p:spPr>
            <a:xfrm>
              <a:off x="3851920" y="1570314"/>
              <a:ext cx="3456384" cy="3946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7" name="Rectangle 6"/>
            <p:cNvSpPr/>
            <p:nvPr/>
          </p:nvSpPr>
          <p:spPr>
            <a:xfrm>
              <a:off x="2699792" y="692696"/>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Footer Placeholder 1"/>
          <p:cNvSpPr>
            <a:spLocks noGrp="1"/>
          </p:cNvSpPr>
          <p:nvPr>
            <p:ph type="ftr" sz="quarter" idx="11"/>
          </p:nvPr>
        </p:nvSpPr>
        <p:spPr>
          <a:xfrm>
            <a:off x="755576" y="6309320"/>
            <a:ext cx="7554417"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623721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890302"/>
            <a:ext cx="8532440" cy="4927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Footer Placeholder 2"/>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Hrefna Birna Björnsdóttir og Sigríður Nanna Heimisdóttir ©Námsgagnastofnun 2011</a:t>
            </a:r>
            <a:r>
              <a:rPr lang="en-US" dirty="0" smtClean="0"/>
              <a:t> – </a:t>
            </a:r>
            <a:r>
              <a:rPr lang="en-US" dirty="0" smtClean="0"/>
              <a:t>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31645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8118" y="748923"/>
            <a:ext cx="7367764" cy="5086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Footer Placeholder 1"/>
          <p:cNvSpPr>
            <a:spLocks noGrp="1"/>
          </p:cNvSpPr>
          <p:nvPr>
            <p:ph type="ftr" sz="quarter" idx="11"/>
          </p:nvPr>
        </p:nvSpPr>
        <p:spPr>
          <a:xfrm>
            <a:off x="755576" y="6237312"/>
            <a:ext cx="7554417"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044702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55776" y="548680"/>
            <a:ext cx="3905250" cy="5410200"/>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31192" y="6237312"/>
            <a:ext cx="7554417" cy="432048"/>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06014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536" y="788011"/>
            <a:ext cx="8452618" cy="5064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Footer Placeholder 1"/>
          <p:cNvSpPr>
            <a:spLocks noGrp="1"/>
          </p:cNvSpPr>
          <p:nvPr>
            <p:ph type="ftr" sz="quarter" idx="11"/>
          </p:nvPr>
        </p:nvSpPr>
        <p:spPr>
          <a:xfrm>
            <a:off x="794791" y="6237312"/>
            <a:ext cx="7554417"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735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55576" y="6237312"/>
            <a:ext cx="7626425"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8151" y="908720"/>
            <a:ext cx="7067698" cy="4703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515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404664"/>
            <a:ext cx="6781800" cy="1087016"/>
          </a:xfrm>
        </p:spPr>
        <p:txBody>
          <a:bodyPr/>
          <a:lstStyle/>
          <a:p>
            <a:r>
              <a:rPr lang="is-IS" dirty="0" smtClean="0"/>
              <a:t>Undirbúningur</a:t>
            </a:r>
            <a:r>
              <a:rPr lang="is-IS" dirty="0" smtClean="0"/>
              <a:t> – </a:t>
            </a:r>
            <a:r>
              <a:rPr lang="is-IS" dirty="0" smtClean="0"/>
              <a:t>4 skref </a:t>
            </a:r>
            <a:endParaRPr lang="en-US" dirty="0"/>
          </a:p>
        </p:txBody>
      </p:sp>
      <p:sp>
        <p:nvSpPr>
          <p:cNvPr id="6" name="Content Placeholder 5"/>
          <p:cNvSpPr>
            <a:spLocks noGrp="1"/>
          </p:cNvSpPr>
          <p:nvPr>
            <p:ph idx="1"/>
          </p:nvPr>
        </p:nvSpPr>
        <p:spPr>
          <a:xfrm>
            <a:off x="762000" y="1556792"/>
            <a:ext cx="7986464" cy="4320480"/>
          </a:xfrm>
        </p:spPr>
        <p:txBody>
          <a:bodyPr>
            <a:normAutofit/>
          </a:bodyPr>
          <a:lstStyle/>
          <a:p>
            <a:pPr marL="0" indent="0">
              <a:buNone/>
            </a:pPr>
            <a:r>
              <a:rPr lang="is-IS" sz="2800" dirty="0" smtClean="0"/>
              <a:t>1.</a:t>
            </a:r>
          </a:p>
          <a:p>
            <a:pPr marL="0" indent="0">
              <a:buNone/>
            </a:pPr>
            <a:endParaRPr lang="is-IS" sz="2800" dirty="0"/>
          </a:p>
          <a:p>
            <a:pPr marL="0" indent="0">
              <a:buNone/>
            </a:pPr>
            <a:endParaRPr lang="is-IS" sz="2800" dirty="0" smtClean="0"/>
          </a:p>
          <a:p>
            <a:pPr marL="0" indent="0">
              <a:buNone/>
            </a:pPr>
            <a:r>
              <a:rPr lang="is-IS" sz="2800" dirty="0" smtClean="0"/>
              <a:t>2. Prófaðu uppskriftina (ef þú hefur möguleika á </a:t>
            </a:r>
            <a:r>
              <a:rPr lang="is-IS" sz="2800" dirty="0" smtClean="0"/>
              <a:t>því)</a:t>
            </a:r>
            <a:endParaRPr lang="is-IS" sz="2800" dirty="0" smtClean="0"/>
          </a:p>
          <a:p>
            <a:pPr marL="0" indent="0">
              <a:buNone/>
            </a:pPr>
            <a:endParaRPr lang="is-IS" sz="2800" dirty="0"/>
          </a:p>
          <a:p>
            <a:pPr marL="0" indent="0">
              <a:buNone/>
            </a:pPr>
            <a:r>
              <a:rPr lang="is-IS" sz="2800" dirty="0" smtClean="0"/>
              <a:t>3. Búðu til lista með innihaldi og tækjum/tólum</a:t>
            </a:r>
          </a:p>
          <a:p>
            <a:pPr marL="0" indent="0">
              <a:buNone/>
            </a:pPr>
            <a:endParaRPr lang="is-IS" sz="2800" dirty="0"/>
          </a:p>
          <a:p>
            <a:pPr marL="0" indent="0">
              <a:buNone/>
            </a:pPr>
            <a:r>
              <a:rPr lang="is-IS" sz="2800" dirty="0" smtClean="0"/>
              <a:t>4.</a:t>
            </a:r>
            <a:r>
              <a:rPr lang="is-IS" sz="2800" dirty="0" smtClean="0"/>
              <a:t> Farðu </a:t>
            </a:r>
            <a:r>
              <a:rPr lang="is-IS" sz="2800" dirty="0" smtClean="0"/>
              <a:t>yfir listana og bættu inn nánari upplýsingum</a:t>
            </a:r>
            <a:endParaRPr lang="en-US" sz="2800" dirty="0"/>
          </a:p>
        </p:txBody>
      </p:sp>
      <p:sp>
        <p:nvSpPr>
          <p:cNvPr id="2" name="Footer Placeholder 1"/>
          <p:cNvSpPr>
            <a:spLocks noGrp="1"/>
          </p:cNvSpPr>
          <p:nvPr>
            <p:ph type="ftr" sz="quarter" idx="11"/>
          </p:nvPr>
        </p:nvSpPr>
        <p:spPr>
          <a:xfrm>
            <a:off x="755576" y="6309320"/>
            <a:ext cx="7626425"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grpSp>
        <p:nvGrpSpPr>
          <p:cNvPr id="17" name="Group 16"/>
          <p:cNvGrpSpPr/>
          <p:nvPr/>
        </p:nvGrpSpPr>
        <p:grpSpPr>
          <a:xfrm>
            <a:off x="1187624" y="1622886"/>
            <a:ext cx="6932322" cy="1255875"/>
            <a:chOff x="1187624" y="1622886"/>
            <a:chExt cx="6932322" cy="1255875"/>
          </a:xfrm>
        </p:grpSpPr>
        <p:grpSp>
          <p:nvGrpSpPr>
            <p:cNvPr id="3" name="Group 2"/>
            <p:cNvGrpSpPr/>
            <p:nvPr/>
          </p:nvGrpSpPr>
          <p:grpSpPr>
            <a:xfrm>
              <a:off x="1187624" y="1622886"/>
              <a:ext cx="4968552" cy="1255875"/>
              <a:chOff x="1115616" y="1251965"/>
              <a:chExt cx="4968552" cy="1255875"/>
            </a:xfrm>
          </p:grpSpPr>
          <p:sp>
            <p:nvSpPr>
              <p:cNvPr id="7" name="Oval 6"/>
              <p:cNvSpPr/>
              <p:nvPr/>
            </p:nvSpPr>
            <p:spPr>
              <a:xfrm>
                <a:off x="1115616" y="1251965"/>
                <a:ext cx="1800200" cy="1255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200" dirty="0" smtClean="0">
                    <a:solidFill>
                      <a:schemeClr val="tx1"/>
                    </a:solidFill>
                  </a:rPr>
                  <a:t>Myljið ger í skál.</a:t>
                </a:r>
              </a:p>
              <a:p>
                <a:pPr algn="ctr"/>
                <a:r>
                  <a:rPr lang="is-IS" sz="1200" dirty="0" smtClean="0">
                    <a:solidFill>
                      <a:schemeClr val="tx1"/>
                    </a:solidFill>
                  </a:rPr>
                  <a:t>Látið  lyfta sér.</a:t>
                </a:r>
                <a:endParaRPr lang="en-US" sz="1200" dirty="0">
                  <a:solidFill>
                    <a:schemeClr val="tx1"/>
                  </a:solidFill>
                </a:endParaRPr>
              </a:p>
            </p:txBody>
          </p:sp>
          <p:cxnSp>
            <p:nvCxnSpPr>
              <p:cNvPr id="9" name="Straight Arrow Connector 8"/>
              <p:cNvCxnSpPr/>
              <p:nvPr/>
            </p:nvCxnSpPr>
            <p:spPr>
              <a:xfrm>
                <a:off x="2915816" y="180882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36096" y="183319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3773867" y="1622886"/>
              <a:ext cx="1800200" cy="1255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200" dirty="0">
                  <a:solidFill>
                    <a:schemeClr val="tx1"/>
                  </a:solidFill>
                </a:rPr>
                <a:t>Skerið ólífurnar í sneiðar. Hnoðið deigið.</a:t>
              </a:r>
              <a:endParaRPr lang="en-US" sz="1200" dirty="0">
                <a:solidFill>
                  <a:schemeClr val="tx1"/>
                </a:solidFill>
              </a:endParaRPr>
            </a:p>
          </p:txBody>
        </p:sp>
        <p:sp>
          <p:nvSpPr>
            <p:cNvPr id="14" name="Oval 13"/>
            <p:cNvSpPr/>
            <p:nvPr/>
          </p:nvSpPr>
          <p:spPr>
            <a:xfrm>
              <a:off x="6319746" y="1622886"/>
              <a:ext cx="1800200" cy="1255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200" dirty="0">
                  <a:solidFill>
                    <a:schemeClr val="tx1"/>
                  </a:solidFill>
                </a:rPr>
                <a:t>Myndið skeifu úr rúllunum, látið á plötu. Bakið við 225°C í u.þ.b.</a:t>
              </a:r>
              <a:r>
                <a:rPr lang="is-IS" sz="1200" dirty="0" smtClean="0">
                  <a:solidFill>
                    <a:schemeClr val="tx1"/>
                  </a:solidFill>
                </a:rPr>
                <a:t> </a:t>
              </a:r>
              <a:br>
                <a:rPr lang="is-IS" sz="1200" dirty="0" smtClean="0">
                  <a:solidFill>
                    <a:schemeClr val="tx1"/>
                  </a:solidFill>
                </a:rPr>
              </a:br>
              <a:r>
                <a:rPr lang="is-IS" sz="1200" dirty="0" smtClean="0">
                  <a:solidFill>
                    <a:schemeClr val="tx1"/>
                  </a:solidFill>
                </a:rPr>
                <a:t>25 </a:t>
              </a:r>
              <a:r>
                <a:rPr lang="is-IS" sz="1200" dirty="0">
                  <a:solidFill>
                    <a:schemeClr val="tx1"/>
                  </a:solidFill>
                </a:rPr>
                <a:t>mín</a:t>
              </a:r>
              <a:r>
                <a:rPr lang="is-IS" sz="1200" dirty="0" smtClean="0">
                  <a:solidFill>
                    <a:schemeClr val="tx1"/>
                  </a:solidFill>
                </a:rPr>
                <a:t>.</a:t>
              </a:r>
              <a:endParaRPr lang="en-US" sz="1200" dirty="0">
                <a:solidFill>
                  <a:schemeClr val="tx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449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475656" y="491276"/>
            <a:ext cx="6264696" cy="5313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mtClean="0"/>
              <a:t>Cplötu</a:t>
            </a:r>
            <a:endParaRPr lang="en-US" dirty="0"/>
          </a:p>
        </p:txBody>
      </p:sp>
      <p:sp>
        <p:nvSpPr>
          <p:cNvPr id="5" name="Rectangle 4"/>
          <p:cNvSpPr/>
          <p:nvPr/>
        </p:nvSpPr>
        <p:spPr>
          <a:xfrm>
            <a:off x="1656876" y="2252571"/>
            <a:ext cx="1817712" cy="3312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is-IS" dirty="0" smtClean="0">
              <a:solidFill>
                <a:schemeClr val="tx1"/>
              </a:solidFill>
            </a:endParaRPr>
          </a:p>
          <a:p>
            <a:r>
              <a:rPr lang="is-IS" sz="1400" dirty="0" smtClean="0">
                <a:solidFill>
                  <a:schemeClr val="tx1"/>
                </a:solidFill>
              </a:rPr>
              <a:t>2stk.</a:t>
            </a:r>
          </a:p>
          <a:p>
            <a:r>
              <a:rPr lang="is-IS" sz="1400" dirty="0" smtClean="0">
                <a:solidFill>
                  <a:schemeClr val="tx1"/>
                </a:solidFill>
              </a:rPr>
              <a:t>50 g pressuger</a:t>
            </a:r>
            <a:r>
              <a:rPr lang="is-IS" sz="1400" dirty="0" smtClean="0">
                <a:solidFill>
                  <a:schemeClr val="tx1"/>
                </a:solidFill>
              </a:rPr>
              <a:t> </a:t>
            </a:r>
            <a:br>
              <a:rPr lang="is-IS" sz="1400" dirty="0" smtClean="0">
                <a:solidFill>
                  <a:schemeClr val="tx1"/>
                </a:solidFill>
              </a:rPr>
            </a:br>
            <a:r>
              <a:rPr lang="is-IS" sz="1400" dirty="0" smtClean="0">
                <a:solidFill>
                  <a:schemeClr val="tx1"/>
                </a:solidFill>
              </a:rPr>
              <a:t>(</a:t>
            </a:r>
            <a:r>
              <a:rPr lang="is-IS" sz="1400" dirty="0" smtClean="0">
                <a:solidFill>
                  <a:schemeClr val="tx1"/>
                </a:solidFill>
              </a:rPr>
              <a:t>1 bréf þurrger)</a:t>
            </a:r>
          </a:p>
          <a:p>
            <a:r>
              <a:rPr lang="is-IS" sz="1400" dirty="0" smtClean="0">
                <a:solidFill>
                  <a:schemeClr val="tx1"/>
                </a:solidFill>
              </a:rPr>
              <a:t>6 dl vatn</a:t>
            </a:r>
          </a:p>
          <a:p>
            <a:r>
              <a:rPr lang="is-IS" sz="1400" dirty="0" smtClean="0">
                <a:solidFill>
                  <a:schemeClr val="tx1"/>
                </a:solidFill>
              </a:rPr>
              <a:t>½ dl matarolía</a:t>
            </a:r>
          </a:p>
          <a:p>
            <a:r>
              <a:rPr lang="is-IS" sz="1400" dirty="0" smtClean="0">
                <a:solidFill>
                  <a:schemeClr val="tx1"/>
                </a:solidFill>
              </a:rPr>
              <a:t>2 tsk salt</a:t>
            </a:r>
          </a:p>
          <a:p>
            <a:r>
              <a:rPr lang="is-IS" sz="1400" dirty="0" smtClean="0">
                <a:solidFill>
                  <a:schemeClr val="tx1"/>
                </a:solidFill>
              </a:rPr>
              <a:t>950 g hveiti</a:t>
            </a:r>
          </a:p>
          <a:p>
            <a:r>
              <a:rPr lang="is-IS" sz="1400" dirty="0" smtClean="0">
                <a:solidFill>
                  <a:schemeClr val="tx1"/>
                </a:solidFill>
              </a:rPr>
              <a:t>125 g rifinn ostur</a:t>
            </a:r>
          </a:p>
          <a:p>
            <a:r>
              <a:rPr lang="is-IS" sz="1400" dirty="0" smtClean="0">
                <a:solidFill>
                  <a:schemeClr val="tx1"/>
                </a:solidFill>
              </a:rPr>
              <a:t>110 g fylltar ólífur</a:t>
            </a:r>
          </a:p>
          <a:p>
            <a:endParaRPr lang="en-US" dirty="0">
              <a:solidFill>
                <a:schemeClr val="tx1"/>
              </a:solidFill>
            </a:endParaRPr>
          </a:p>
        </p:txBody>
      </p:sp>
      <p:sp>
        <p:nvSpPr>
          <p:cNvPr id="6" name="Rectangle 5"/>
          <p:cNvSpPr/>
          <p:nvPr/>
        </p:nvSpPr>
        <p:spPr>
          <a:xfrm>
            <a:off x="3851920" y="1556792"/>
            <a:ext cx="3600400" cy="40324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s-IS" sz="1400" dirty="0" smtClean="0">
                <a:solidFill>
                  <a:schemeClr val="tx1"/>
                </a:solidFill>
              </a:rPr>
              <a:t>Myljið gerið í skál. Hitið vatnið í 37°C og hellið yfir gerið. Hrærið þar til gerið hefur jafnast út. Hrærið olíu, salti og hluta af hveitinu saman við. Setjið deigið í skál, leggið klút yfir og látið deigið lyfta sér á hlýjum stað í 40 mín. Skerið ólífurnar í sneiðar. Hnoðið deigið og skiptið því í tvennt. Fletjið út, hvorn helming fyrir sig, í 50x25 cm ferhyrning. Jafnið osti og ólífusneiðum ofan á. Rúllið upp frá langhliðinni. Myndið skeifu úr rúllunum, látið þær á plötu klædda bökunarpappír og bakið við 225°C í u.þ.b. 25 mín. Penslið brauðin með vatni af og til meðan á bökun stendur til að stökk skorpa myndist. Látið brauðin kólna undir klút. </a:t>
            </a:r>
          </a:p>
          <a:p>
            <a:endParaRPr lang="is-IS" sz="1400" dirty="0">
              <a:solidFill>
                <a:schemeClr val="tx1"/>
              </a:solidFill>
            </a:endParaRPr>
          </a:p>
          <a:p>
            <a:r>
              <a:rPr lang="is-IS" sz="1400" dirty="0" smtClean="0">
                <a:solidFill>
                  <a:schemeClr val="tx1"/>
                </a:solidFill>
              </a:rPr>
              <a:t>Ostalyst bls</a:t>
            </a:r>
            <a:r>
              <a:rPr lang="is-IS" sz="1400" dirty="0" smtClean="0">
                <a:solidFill>
                  <a:schemeClr val="tx1"/>
                </a:solidFill>
              </a:rPr>
              <a:t>. 108</a:t>
            </a:r>
            <a:endParaRPr lang="en-US" sz="1400" dirty="0">
              <a:solidFill>
                <a:schemeClr val="tx1"/>
              </a:solidFill>
            </a:endParaRPr>
          </a:p>
        </p:txBody>
      </p:sp>
      <p:sp>
        <p:nvSpPr>
          <p:cNvPr id="7" name="Rectangle 6"/>
          <p:cNvSpPr/>
          <p:nvPr/>
        </p:nvSpPr>
        <p:spPr>
          <a:xfrm>
            <a:off x="2699792" y="692696"/>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Ólífubrauð</a:t>
            </a:r>
            <a:endParaRPr lang="en-US" dirty="0">
              <a:solidFill>
                <a:schemeClr val="tx1"/>
              </a:solidFill>
            </a:endParaRPr>
          </a:p>
        </p:txBody>
      </p:sp>
      <p:cxnSp>
        <p:nvCxnSpPr>
          <p:cNvPr id="9" name="Straight Arrow Connector 8"/>
          <p:cNvCxnSpPr/>
          <p:nvPr/>
        </p:nvCxnSpPr>
        <p:spPr>
          <a:xfrm flipH="1" flipV="1">
            <a:off x="1899821" y="1738683"/>
            <a:ext cx="653050" cy="224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20214784">
            <a:off x="667632" y="1022381"/>
            <a:ext cx="112050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t>Jafnvel mynd</a:t>
            </a:r>
            <a:endParaRPr lang="en-US" sz="1400" dirty="0"/>
          </a:p>
        </p:txBody>
      </p:sp>
      <p:sp>
        <p:nvSpPr>
          <p:cNvPr id="2" name="Footer Placeholder 1"/>
          <p:cNvSpPr>
            <a:spLocks noGrp="1"/>
          </p:cNvSpPr>
          <p:nvPr>
            <p:ph type="ftr" sz="quarter" idx="11"/>
          </p:nvPr>
        </p:nvSpPr>
        <p:spPr>
          <a:xfrm>
            <a:off x="830795" y="6309320"/>
            <a:ext cx="7554417"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156343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475655" y="491276"/>
            <a:ext cx="6485575" cy="53859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mtClean="0"/>
              <a:t>Cplötu</a:t>
            </a:r>
            <a:endParaRPr lang="en-US" dirty="0"/>
          </a:p>
        </p:txBody>
      </p:sp>
      <p:sp>
        <p:nvSpPr>
          <p:cNvPr id="5" name="Rectangle 4"/>
          <p:cNvSpPr/>
          <p:nvPr/>
        </p:nvSpPr>
        <p:spPr>
          <a:xfrm>
            <a:off x="1691680" y="2483768"/>
            <a:ext cx="1817712" cy="3033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s-IS" dirty="0" smtClean="0">
                <a:solidFill>
                  <a:schemeClr val="tx1"/>
                </a:solidFill>
              </a:rPr>
              <a:t>Innihaldslisti</a:t>
            </a:r>
            <a:endParaRPr lang="is-IS" sz="1400" dirty="0" smtClean="0">
              <a:solidFill>
                <a:schemeClr val="tx1"/>
              </a:solidFill>
            </a:endParaRPr>
          </a:p>
          <a:p>
            <a:endParaRPr lang="en-US" dirty="0">
              <a:solidFill>
                <a:schemeClr val="tx1"/>
              </a:solidFill>
            </a:endParaRPr>
          </a:p>
        </p:txBody>
      </p:sp>
      <p:sp>
        <p:nvSpPr>
          <p:cNvPr id="6" name="Rectangle 5"/>
          <p:cNvSpPr/>
          <p:nvPr/>
        </p:nvSpPr>
        <p:spPr>
          <a:xfrm>
            <a:off x="4103948" y="1538166"/>
            <a:ext cx="3492388" cy="3979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s-IS" dirty="0" smtClean="0">
                <a:solidFill>
                  <a:schemeClr val="tx1"/>
                </a:solidFill>
              </a:rPr>
              <a:t>Leiðbeiningar í boðhætti</a:t>
            </a:r>
            <a:endParaRPr lang="en-US" dirty="0">
              <a:solidFill>
                <a:schemeClr val="tx1"/>
              </a:solidFill>
            </a:endParaRPr>
          </a:p>
        </p:txBody>
      </p:sp>
      <p:sp>
        <p:nvSpPr>
          <p:cNvPr id="7" name="Rectangle 6"/>
          <p:cNvSpPr/>
          <p:nvPr/>
        </p:nvSpPr>
        <p:spPr>
          <a:xfrm>
            <a:off x="2699792" y="692696"/>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Heiti á uppskrift</a:t>
            </a:r>
            <a:endParaRPr lang="en-US" dirty="0">
              <a:solidFill>
                <a:schemeClr val="tx1"/>
              </a:solidFill>
            </a:endParaRPr>
          </a:p>
        </p:txBody>
      </p:sp>
      <p:cxnSp>
        <p:nvCxnSpPr>
          <p:cNvPr id="9" name="Straight Arrow Connector 8"/>
          <p:cNvCxnSpPr/>
          <p:nvPr/>
        </p:nvCxnSpPr>
        <p:spPr>
          <a:xfrm flipH="1" flipV="1">
            <a:off x="1907704" y="1581339"/>
            <a:ext cx="540060" cy="304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20214784">
            <a:off x="790263" y="970454"/>
            <a:ext cx="112050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t>Jafnvel mynd</a:t>
            </a:r>
            <a:endParaRPr lang="en-US" sz="1400" dirty="0"/>
          </a:p>
        </p:txBody>
      </p:sp>
      <p:sp>
        <p:nvSpPr>
          <p:cNvPr id="2" name="Oval 1"/>
          <p:cNvSpPr/>
          <p:nvPr/>
        </p:nvSpPr>
        <p:spPr>
          <a:xfrm rot="1340341">
            <a:off x="6209953" y="2678554"/>
            <a:ext cx="1526269" cy="1262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t>Munið að hafa þær nákvæmar</a:t>
            </a:r>
            <a:endParaRPr lang="en-US" sz="1400" dirty="0"/>
          </a:p>
        </p:txBody>
      </p:sp>
      <p:sp>
        <p:nvSpPr>
          <p:cNvPr id="8" name="Footer Placeholder 7"/>
          <p:cNvSpPr>
            <a:spLocks noGrp="1"/>
          </p:cNvSpPr>
          <p:nvPr>
            <p:ph type="ftr" sz="quarter" idx="11"/>
          </p:nvPr>
        </p:nvSpPr>
        <p:spPr>
          <a:xfrm>
            <a:off x="706357" y="6309320"/>
            <a:ext cx="7482409"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6591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019082" y="476672"/>
            <a:ext cx="6781800" cy="943000"/>
          </a:xfrm>
        </p:spPr>
        <p:txBody>
          <a:bodyPr/>
          <a:lstStyle/>
          <a:p>
            <a:r>
              <a:rPr lang="is-IS" dirty="0" smtClean="0"/>
              <a:t>Undirbúningur</a:t>
            </a:r>
            <a:r>
              <a:rPr lang="is-IS" dirty="0" smtClean="0"/>
              <a:t> – </a:t>
            </a:r>
            <a:r>
              <a:rPr lang="is-IS" dirty="0" smtClean="0"/>
              <a:t>4 skref </a:t>
            </a:r>
            <a:endParaRPr lang="en-US" dirty="0"/>
          </a:p>
        </p:txBody>
      </p:sp>
      <p:sp>
        <p:nvSpPr>
          <p:cNvPr id="6" name="Content Placeholder 5"/>
          <p:cNvSpPr>
            <a:spLocks noGrp="1"/>
          </p:cNvSpPr>
          <p:nvPr>
            <p:ph idx="1"/>
          </p:nvPr>
        </p:nvSpPr>
        <p:spPr>
          <a:xfrm>
            <a:off x="762000" y="1844824"/>
            <a:ext cx="7446404" cy="4104456"/>
          </a:xfrm>
        </p:spPr>
        <p:txBody>
          <a:bodyPr>
            <a:normAutofit fontScale="92500" lnSpcReduction="20000"/>
          </a:bodyPr>
          <a:lstStyle/>
          <a:p>
            <a:pPr marL="0" indent="0">
              <a:buNone/>
            </a:pPr>
            <a:r>
              <a:rPr lang="is-IS" sz="2800" dirty="0" smtClean="0"/>
              <a:t>1.</a:t>
            </a:r>
          </a:p>
          <a:p>
            <a:pPr marL="0" indent="0">
              <a:buNone/>
            </a:pPr>
            <a:endParaRPr lang="is-IS" sz="2800" dirty="0"/>
          </a:p>
          <a:p>
            <a:pPr marL="0" indent="0">
              <a:buNone/>
            </a:pPr>
            <a:endParaRPr lang="is-IS" sz="2800" dirty="0" smtClean="0"/>
          </a:p>
          <a:p>
            <a:pPr marL="0" indent="0">
              <a:buNone/>
            </a:pPr>
            <a:endParaRPr lang="is-IS" sz="2800" dirty="0" smtClean="0"/>
          </a:p>
          <a:p>
            <a:pPr marL="0" indent="0">
              <a:buNone/>
            </a:pPr>
            <a:endParaRPr lang="is-IS" sz="2800" dirty="0" smtClean="0"/>
          </a:p>
          <a:p>
            <a:pPr marL="0" indent="0">
              <a:buNone/>
            </a:pPr>
            <a:r>
              <a:rPr lang="is-IS" sz="2800" dirty="0" smtClean="0"/>
              <a:t>2. Prófaðu uppskriftina (ef þú hefur möguleika á </a:t>
            </a:r>
            <a:r>
              <a:rPr lang="is-IS" sz="2800" dirty="0" smtClean="0"/>
              <a:t>því)</a:t>
            </a:r>
            <a:endParaRPr lang="is-IS" sz="2800" dirty="0" smtClean="0"/>
          </a:p>
          <a:p>
            <a:pPr marL="0" indent="0">
              <a:buNone/>
            </a:pPr>
            <a:endParaRPr lang="is-IS" sz="2800" dirty="0"/>
          </a:p>
          <a:p>
            <a:pPr marL="0" indent="0">
              <a:buNone/>
            </a:pPr>
            <a:r>
              <a:rPr lang="is-IS" sz="2800" dirty="0" smtClean="0"/>
              <a:t>3. Búðu til lista með innihaldi og tækjum/tólum</a:t>
            </a:r>
          </a:p>
          <a:p>
            <a:pPr marL="0" indent="0">
              <a:buNone/>
            </a:pPr>
            <a:endParaRPr lang="is-IS" sz="2800" dirty="0"/>
          </a:p>
          <a:p>
            <a:pPr marL="0" indent="0">
              <a:buNone/>
            </a:pPr>
            <a:r>
              <a:rPr lang="is-IS" sz="2800" dirty="0" smtClean="0"/>
              <a:t>4.  Farðu yfir listana og bættu inn nánari upplýsingum</a:t>
            </a:r>
            <a:endParaRPr lang="en-US" sz="2800" dirty="0"/>
          </a:p>
        </p:txBody>
      </p:sp>
      <p:sp>
        <p:nvSpPr>
          <p:cNvPr id="2" name="Footer Placeholder 1"/>
          <p:cNvSpPr>
            <a:spLocks noGrp="1"/>
          </p:cNvSpPr>
          <p:nvPr>
            <p:ph type="ftr" sz="quarter" idx="11"/>
          </p:nvPr>
        </p:nvSpPr>
        <p:spPr>
          <a:xfrm>
            <a:off x="761999" y="6237312"/>
            <a:ext cx="7518413" cy="365125"/>
          </a:xfrm>
        </p:spPr>
        <p:txBody>
          <a:bodyPr/>
          <a:lstStyle/>
          <a:p>
            <a:r>
              <a:rPr lang="en-US" dirty="0" err="1" smtClean="0"/>
              <a:t>Beinagrindur</a:t>
            </a:r>
            <a:r>
              <a:rPr lang="en-US" dirty="0" smtClean="0"/>
              <a:t> </a:t>
            </a:r>
            <a:r>
              <a:rPr lang="en-US" dirty="0" err="1" smtClean="0"/>
              <a:t>kennsluleiðbeiningar</a:t>
            </a:r>
            <a:r>
              <a:rPr lang="en-US" dirty="0" smtClean="0"/>
              <a:t> – </a:t>
            </a:r>
            <a:r>
              <a:rPr lang="en-US" dirty="0" err="1" smtClean="0"/>
              <a:t>Leiðbeiningar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grpSp>
        <p:nvGrpSpPr>
          <p:cNvPr id="18" name="Group 17"/>
          <p:cNvGrpSpPr/>
          <p:nvPr/>
        </p:nvGrpSpPr>
        <p:grpSpPr>
          <a:xfrm>
            <a:off x="1043608" y="2120205"/>
            <a:ext cx="7128792" cy="1289986"/>
            <a:chOff x="1223628" y="911676"/>
            <a:chExt cx="7128792" cy="1289986"/>
          </a:xfrm>
        </p:grpSpPr>
        <p:cxnSp>
          <p:nvCxnSpPr>
            <p:cNvPr id="9" name="Straight Arrow Connector 8"/>
            <p:cNvCxnSpPr/>
            <p:nvPr/>
          </p:nvCxnSpPr>
          <p:spPr>
            <a:xfrm>
              <a:off x="3023828" y="1520197"/>
              <a:ext cx="6120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84899" y="1520197"/>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223628" y="938857"/>
              <a:ext cx="1800200" cy="1255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 name="Oval 13"/>
            <p:cNvSpPr/>
            <p:nvPr/>
          </p:nvSpPr>
          <p:spPr>
            <a:xfrm>
              <a:off x="6552220" y="911676"/>
              <a:ext cx="1800200" cy="1255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 name="Oval 14"/>
            <p:cNvSpPr/>
            <p:nvPr/>
          </p:nvSpPr>
          <p:spPr>
            <a:xfrm>
              <a:off x="3851920" y="945787"/>
              <a:ext cx="1800200" cy="12558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8379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399</TotalTime>
  <Words>1012</Words>
  <Application>Microsoft Macintosh PowerPoint</Application>
  <PresentationFormat>On-screen Show (4:3)</PresentationFormat>
  <Paragraphs>100</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NewsPrint</vt:lpstr>
      <vt:lpstr>Leiðbeiningatexti</vt:lpstr>
      <vt:lpstr>Slide 2</vt:lpstr>
      <vt:lpstr>Slide 3</vt:lpstr>
      <vt:lpstr>Slide 4</vt:lpstr>
      <vt:lpstr>Slide 5</vt:lpstr>
      <vt:lpstr>Undirbúningur – 4 skref </vt:lpstr>
      <vt:lpstr>Slide 7</vt:lpstr>
      <vt:lpstr>Slide 8</vt:lpstr>
      <vt:lpstr>Undirbúningur – 4 skref </vt:lpstr>
      <vt:lpstr>Slide 10</vt:lpstr>
      <vt:lpstr>Slide 11</vt:lpstr>
    </vt:vector>
  </TitlesOfParts>
  <Company>UTM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Leiðbeiningar</dc:title>
  <dc:creator>Sigríður Nanna Heimisdóttir</dc:creator>
  <cp:lastModifiedBy>Umbrot</cp:lastModifiedBy>
  <cp:revision>37</cp:revision>
  <dcterms:created xsi:type="dcterms:W3CDTF">2011-10-25T09:08:20Z</dcterms:created>
  <dcterms:modified xsi:type="dcterms:W3CDTF">2011-10-25T09:47:04Z</dcterms:modified>
</cp:coreProperties>
</file>