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6"/>
  </p:notesMasterIdLst>
  <p:sldIdLst>
    <p:sldId id="256" r:id="rId2"/>
    <p:sldId id="264" r:id="rId3"/>
    <p:sldId id="258" r:id="rId4"/>
    <p:sldId id="266" r:id="rId5"/>
    <p:sldId id="257" r:id="rId6"/>
    <p:sldId id="260" r:id="rId7"/>
    <p:sldId id="259" r:id="rId8"/>
    <p:sldId id="263" r:id="rId9"/>
    <p:sldId id="261" r:id="rId10"/>
    <p:sldId id="262" r:id="rId11"/>
    <p:sldId id="267"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86475" autoAdjust="0"/>
  </p:normalViewPr>
  <p:slideViewPr>
    <p:cSldViewPr>
      <p:cViewPr>
        <p:scale>
          <a:sx n="150" d="100"/>
          <a:sy n="150" d="100"/>
        </p:scale>
        <p:origin x="-1152" y="-3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77E5FA-B4A6-4E89-9644-9B02BCF41988}" type="datetimeFigureOut">
              <a:rPr lang="en-US" smtClean="0"/>
              <a:pPr/>
              <a:t>10/25/11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4DC51-E55E-4BAE-830C-DC595745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3497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smtClean="0">
                <a:latin typeface="+mn-lt"/>
              </a:rPr>
              <a:t>Í þessum hluta verður tekið</a:t>
            </a:r>
            <a:r>
              <a:rPr lang="is-IS" baseline="0" dirty="0" smtClean="0">
                <a:latin typeface="+mn-lt"/>
              </a:rPr>
              <a:t> dæmi um það hvernig hægt er að nota beinagrindurnar til að skrifa leiðbeiningar.</a:t>
            </a:r>
            <a:endParaRPr lang="is-IS" dirty="0">
              <a:latin typeface="+mn-lt"/>
            </a:endParaRPr>
          </a:p>
        </p:txBody>
      </p:sp>
      <p:sp>
        <p:nvSpPr>
          <p:cNvPr id="4" name="Skyggnunúmersstaðgengill 3"/>
          <p:cNvSpPr>
            <a:spLocks noGrp="1"/>
          </p:cNvSpPr>
          <p:nvPr>
            <p:ph type="sldNum" sz="quarter" idx="10"/>
          </p:nvPr>
        </p:nvSpPr>
        <p:spPr/>
        <p:txBody>
          <a:bodyPr/>
          <a:lstStyle/>
          <a:p>
            <a:fld id="{9984DC51-E55E-4BAE-830C-DC595745ED49}"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98604902"/>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smtClean="0"/>
              <a:t>Nemendur getað skoðað leikjavefinn</a:t>
            </a:r>
            <a:r>
              <a:rPr lang="is-IS" baseline="0" dirty="0" smtClean="0"/>
              <a:t> til að fá hugmyndir. Þessar upplýsingar og leiðbeiningar  má finna á leikjavefnum.</a:t>
            </a:r>
            <a:endParaRPr lang="is-IS" dirty="0"/>
          </a:p>
        </p:txBody>
      </p:sp>
      <p:sp>
        <p:nvSpPr>
          <p:cNvPr id="4" name="Skyggnunúmersstaðgengill 3"/>
          <p:cNvSpPr>
            <a:spLocks noGrp="1"/>
          </p:cNvSpPr>
          <p:nvPr>
            <p:ph type="sldNum" sz="quarter" idx="10"/>
          </p:nvPr>
        </p:nvSpPr>
        <p:spPr/>
        <p:txBody>
          <a:bodyPr/>
          <a:lstStyle/>
          <a:p>
            <a:fld id="{9984DC51-E55E-4BAE-830C-DC595745ED49}"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1428115"/>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Þetta er beinagrind fyrir leiðbeiningar</a:t>
            </a:r>
            <a:r>
              <a:rPr lang="is-IS" baseline="0" dirty="0" smtClean="0"/>
              <a:t>. Þessa beinagrind má prenta út og nemendur skrifa minnispunkta í hringina.</a:t>
            </a:r>
          </a:p>
          <a:p>
            <a:endParaRPr lang="en-US" dirty="0"/>
          </a:p>
        </p:txBody>
      </p:sp>
      <p:sp>
        <p:nvSpPr>
          <p:cNvPr id="4" name="Slide Number Placeholder 3"/>
          <p:cNvSpPr>
            <a:spLocks noGrp="1"/>
          </p:cNvSpPr>
          <p:nvPr>
            <p:ph type="sldNum" sz="quarter" idx="10"/>
          </p:nvPr>
        </p:nvSpPr>
        <p:spPr/>
        <p:txBody>
          <a:bodyPr/>
          <a:lstStyle/>
          <a:p>
            <a:fld id="{9984DC51-E55E-4BAE-830C-DC595745ED49}"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6094886"/>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Hér má</a:t>
            </a:r>
            <a:r>
              <a:rPr lang="is-IS" baseline="0" dirty="0" smtClean="0"/>
              <a:t> sjá ritunarramma til útprentunar fyrir nemendur. Nemendur vinna upp úr þessum ritunarramma spjöld fyrir ratleikinn</a:t>
            </a:r>
            <a:endParaRPr lang="en-US" dirty="0"/>
          </a:p>
        </p:txBody>
      </p:sp>
      <p:sp>
        <p:nvSpPr>
          <p:cNvPr id="4" name="Slide Number Placeholder 3"/>
          <p:cNvSpPr>
            <a:spLocks noGrp="1"/>
          </p:cNvSpPr>
          <p:nvPr>
            <p:ph type="sldNum" sz="quarter" idx="10"/>
          </p:nvPr>
        </p:nvSpPr>
        <p:spPr/>
        <p:txBody>
          <a:bodyPr/>
          <a:lstStyle/>
          <a:p>
            <a:fld id="{9984DC51-E55E-4BAE-830C-DC595745ED49}"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7781820"/>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Í ratleik</a:t>
            </a:r>
            <a:r>
              <a:rPr lang="is-IS" baseline="0" dirty="0" smtClean="0"/>
              <a:t> þarf oft að nota ýmiss konar hjálpargögn. </a:t>
            </a:r>
            <a:r>
              <a:rPr lang="is-IS" dirty="0" smtClean="0"/>
              <a:t>Nemendum</a:t>
            </a:r>
            <a:r>
              <a:rPr lang="is-IS" baseline="0" dirty="0" smtClean="0"/>
              <a:t> er kennt að undirbúa ratleikinn vel og gera lista yfir gögn sem þarf að nota. Það getur verið gott að gera skýringarmynd(/</a:t>
            </a:r>
            <a:r>
              <a:rPr lang="is-IS" baseline="0" dirty="0" err="1" smtClean="0"/>
              <a:t>ir</a:t>
            </a:r>
            <a:r>
              <a:rPr lang="is-IS" baseline="0" dirty="0" smtClean="0"/>
              <a:t>). Listann má vinna sameiginlega með hópnum ef um einn ratleik er að ræða.</a:t>
            </a:r>
            <a:endParaRPr lang="en-US" dirty="0"/>
          </a:p>
        </p:txBody>
      </p:sp>
      <p:sp>
        <p:nvSpPr>
          <p:cNvPr id="4" name="Slide Number Placeholder 3"/>
          <p:cNvSpPr>
            <a:spLocks noGrp="1"/>
          </p:cNvSpPr>
          <p:nvPr>
            <p:ph type="sldNum" sz="quarter" idx="10"/>
          </p:nvPr>
        </p:nvSpPr>
        <p:spPr/>
        <p:txBody>
          <a:bodyPr/>
          <a:lstStyle/>
          <a:p>
            <a:fld id="{9984DC51-E55E-4BAE-830C-DC595745ED49}"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651662"/>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Sjálfsmat</a:t>
            </a:r>
            <a:r>
              <a:rPr lang="is-IS" baseline="0" dirty="0" smtClean="0"/>
              <a:t> nemenda. </a:t>
            </a:r>
          </a:p>
          <a:p>
            <a:endParaRPr lang="is-IS" baseline="0" dirty="0" smtClean="0"/>
          </a:p>
          <a:p>
            <a:r>
              <a:rPr lang="is-IS" baseline="0" dirty="0" smtClean="0"/>
              <a:t>Mikilvægt er að kennari fari yfir sjálfmatið með nemendum og kenni þeim að nota það strax í upphafi. Kennari getur svo nýtt sér það til að skoða þá þætti sem þarfnast hugsanlegra lagfæringa með nemendum.</a:t>
            </a:r>
          </a:p>
          <a:p>
            <a:endParaRPr lang="is-IS" baseline="0" dirty="0" smtClean="0"/>
          </a:p>
          <a:p>
            <a:r>
              <a:rPr lang="is-IS" baseline="0" dirty="0" smtClean="0"/>
              <a:t>Í hjálparbanka má finna önnur form sem hægt er að aðlaga að verkefnum.</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984DC51-E55E-4BAE-830C-DC595745ED49}"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1028982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Þessi glæra</a:t>
            </a:r>
            <a:r>
              <a:rPr lang="is-IS" baseline="0" dirty="0" smtClean="0"/>
              <a:t> er blaðsíða úr bókinni og sýnir helstu gerðir leiðbeiningatexta. Kennari getur valið eina eða fleiri gerðir til að vinna með nemendum sínum, allt eftir getu hópsins og einstaklinganna. Þó að aðeins sé valið að fjalla um ratleik hér í þessum kafla getur kennari kynnt fyrir nemendum fleiri textagerðir en ætlað er að vinna með.</a:t>
            </a:r>
          </a:p>
          <a:p>
            <a:endParaRPr lang="is-IS" baseline="0" dirty="0" smtClean="0"/>
          </a:p>
        </p:txBody>
      </p:sp>
      <p:sp>
        <p:nvSpPr>
          <p:cNvPr id="4" name="Slide Number Placeholder 3"/>
          <p:cNvSpPr>
            <a:spLocks noGrp="1"/>
          </p:cNvSpPr>
          <p:nvPr>
            <p:ph type="sldNum" sz="quarter" idx="10"/>
          </p:nvPr>
        </p:nvSpPr>
        <p:spPr/>
        <p:txBody>
          <a:bodyPr/>
          <a:lstStyle/>
          <a:p>
            <a:fld id="{9984DC51-E55E-4BAE-830C-DC595745ED49}"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079432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t>Þetta er beinagrind fyrir leiðbeiningatexta.</a:t>
            </a:r>
            <a:r>
              <a:rPr lang="is-IS" baseline="0" dirty="0" smtClean="0"/>
              <a:t> </a:t>
            </a:r>
            <a:r>
              <a:rPr lang="is-IS" dirty="0" smtClean="0"/>
              <a:t>Leiðbeiningar eru skrifaðar</a:t>
            </a:r>
            <a:r>
              <a:rPr lang="is-IS" baseline="0" dirty="0" smtClean="0"/>
              <a:t> í tímaröð þar sem eitt leiðir af öðru.</a:t>
            </a:r>
            <a:r>
              <a:rPr lang="is-IS" dirty="0" smtClean="0"/>
              <a:t> Hægt er</a:t>
            </a:r>
            <a:r>
              <a:rPr lang="is-IS" baseline="0" dirty="0" smtClean="0"/>
              <a:t> að nota beinagrindina til að setja inn atburði eða hugmyndir sem nota á í rituninni. </a:t>
            </a:r>
          </a:p>
          <a:p>
            <a:endParaRPr lang="en-US" dirty="0"/>
          </a:p>
        </p:txBody>
      </p:sp>
      <p:sp>
        <p:nvSpPr>
          <p:cNvPr id="4" name="Skyggnunúmersstaðgengill 3"/>
          <p:cNvSpPr>
            <a:spLocks noGrp="1"/>
          </p:cNvSpPr>
          <p:nvPr>
            <p:ph type="sldNum" sz="quarter" idx="10"/>
          </p:nvPr>
        </p:nvSpPr>
        <p:spPr/>
        <p:txBody>
          <a:bodyPr/>
          <a:lstStyle/>
          <a:p>
            <a:fld id="{9984DC51-E55E-4BAE-830C-DC595745ED49}"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6986260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Þetta er mynd</a:t>
            </a:r>
            <a:r>
              <a:rPr lang="is-IS" baseline="0" dirty="0" smtClean="0"/>
              <a:t> af blaðsíðu 7 úr kaflanum um leiðbeiningatexta. </a:t>
            </a:r>
            <a:r>
              <a:rPr lang="is-IS" dirty="0" smtClean="0"/>
              <a:t>Hér má sjá helstu einkenni leiðbeiningatexta.</a:t>
            </a:r>
            <a:r>
              <a:rPr lang="is-IS" baseline="0" dirty="0" smtClean="0"/>
              <a:t>  Nemendum er bent á boðhátt í leiðbeiningatexta  og kennari getur bent á raunveruleg dæmi úr uppskriftum og bókum.  </a:t>
            </a:r>
            <a:endParaRPr lang="en-US" dirty="0"/>
          </a:p>
        </p:txBody>
      </p:sp>
      <p:sp>
        <p:nvSpPr>
          <p:cNvPr id="4" name="Slide Number Placeholder 3"/>
          <p:cNvSpPr>
            <a:spLocks noGrp="1"/>
          </p:cNvSpPr>
          <p:nvPr>
            <p:ph type="sldNum" sz="quarter" idx="10"/>
          </p:nvPr>
        </p:nvSpPr>
        <p:spPr/>
        <p:txBody>
          <a:bodyPr/>
          <a:lstStyle/>
          <a:p>
            <a:fld id="{9984DC51-E55E-4BAE-830C-DC595745ED49}"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033982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smtClean="0"/>
              <a:t>Það er tilvalið</a:t>
            </a:r>
            <a:r>
              <a:rPr lang="is-IS" baseline="0" dirty="0" smtClean="0"/>
              <a:t> að nota  </a:t>
            </a:r>
            <a:r>
              <a:rPr lang="is-IS" dirty="0" smtClean="0"/>
              <a:t>www.leikjabankinn.is til þess</a:t>
            </a:r>
            <a:r>
              <a:rPr lang="is-IS" baseline="0" dirty="0" smtClean="0"/>
              <a:t> að kveikja hugmyndir hjá börnunum og skoða hvernig leiðbeiningar með leikjum eru orðaðar.</a:t>
            </a:r>
          </a:p>
          <a:p>
            <a:r>
              <a:rPr lang="is-IS" baseline="0" dirty="0" smtClean="0"/>
              <a:t>Nemendur fá það verkefni að útbúa ratleik. Þeim er skipt í hópa og hver hópur gerir eina stöð eða einn ratleik frá upphafi til enda. Kennarinn getur ákveðið þema ratleiksins og nemendur halda sig innan þess ramma. Þemað getur tengst íslensku, samfélagsfræði, stærðfræði svo dæmi séu nefnd.</a:t>
            </a:r>
            <a:endParaRPr lang="is-IS" dirty="0" smtClean="0"/>
          </a:p>
          <a:p>
            <a:endParaRPr lang="is-IS" dirty="0"/>
          </a:p>
        </p:txBody>
      </p:sp>
      <p:sp>
        <p:nvSpPr>
          <p:cNvPr id="4" name="Skyggnunúmersstaðgengill 3"/>
          <p:cNvSpPr>
            <a:spLocks noGrp="1"/>
          </p:cNvSpPr>
          <p:nvPr>
            <p:ph type="sldNum" sz="quarter" idx="10"/>
          </p:nvPr>
        </p:nvSpPr>
        <p:spPr/>
        <p:txBody>
          <a:bodyPr/>
          <a:lstStyle/>
          <a:p>
            <a:fld id="{9984DC51-E55E-4BAE-830C-DC595745ED49}"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6067792"/>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Þegar</a:t>
            </a:r>
            <a:r>
              <a:rPr lang="is-IS" baseline="0" dirty="0" smtClean="0"/>
              <a:t> nemendur eru tilbúnir með stöðvarnar setja þeir minnispunkta inn á flæðiritið í rétta röð þar sem vísbending um næstu stöð er í hverjum hring á flæðiritinu. Kennarinn ákveður fyrirfram fjölda stöðva.</a:t>
            </a:r>
            <a:r>
              <a:rPr lang="is-IS" dirty="0" smtClean="0"/>
              <a:t> </a:t>
            </a:r>
            <a:endParaRPr lang="en-US" dirty="0"/>
          </a:p>
        </p:txBody>
      </p:sp>
      <p:sp>
        <p:nvSpPr>
          <p:cNvPr id="4" name="Slide Number Placeholder 3"/>
          <p:cNvSpPr>
            <a:spLocks noGrp="1"/>
          </p:cNvSpPr>
          <p:nvPr>
            <p:ph type="sldNum" sz="quarter" idx="10"/>
          </p:nvPr>
        </p:nvSpPr>
        <p:spPr/>
        <p:txBody>
          <a:bodyPr/>
          <a:lstStyle/>
          <a:p>
            <a:fld id="{9984DC51-E55E-4BAE-830C-DC595745ED49}"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8125140"/>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smtClean="0"/>
              <a:t>Hér má sjá</a:t>
            </a:r>
            <a:r>
              <a:rPr lang="is-IS" baseline="0" dirty="0" smtClean="0"/>
              <a:t> glæru með ritunarramma. Nemendur vinna nánari lýsingu fyrir hverja stöð út frá minnispunktum á beinagrind, sjá hér að framan.</a:t>
            </a:r>
          </a:p>
          <a:p>
            <a:endParaRPr lang="is-IS" dirty="0"/>
          </a:p>
        </p:txBody>
      </p:sp>
      <p:sp>
        <p:nvSpPr>
          <p:cNvPr id="4" name="Skyggnunúmersstaðgengill 3"/>
          <p:cNvSpPr>
            <a:spLocks noGrp="1"/>
          </p:cNvSpPr>
          <p:nvPr>
            <p:ph type="sldNum" sz="quarter" idx="10"/>
          </p:nvPr>
        </p:nvSpPr>
        <p:spPr/>
        <p:txBody>
          <a:bodyPr/>
          <a:lstStyle/>
          <a:p>
            <a:fld id="{9984DC51-E55E-4BAE-830C-DC595745ED49}"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3762743"/>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Hér getur að líta dæmi um stöð í ratleik. Viðfangsefni ratleiksins geta tengst hverju</a:t>
            </a:r>
            <a:r>
              <a:rPr lang="is-IS" baseline="0" dirty="0" smtClean="0"/>
              <a:t> sem er s.s. málsháttum, stærðfræði o.s.frv. Kennarinn bendir á boðhátt sagna. Nemendur geta fengið sagnir til að breyta í boðhátt og setja upp á spjald í stofunni til stuðnings á meðan vinnunni stendur.</a:t>
            </a:r>
          </a:p>
        </p:txBody>
      </p:sp>
      <p:sp>
        <p:nvSpPr>
          <p:cNvPr id="4" name="Slide Number Placeholder 3"/>
          <p:cNvSpPr>
            <a:spLocks noGrp="1"/>
          </p:cNvSpPr>
          <p:nvPr>
            <p:ph type="sldNum" sz="quarter" idx="10"/>
          </p:nvPr>
        </p:nvSpPr>
        <p:spPr/>
        <p:txBody>
          <a:bodyPr/>
          <a:lstStyle/>
          <a:p>
            <a:fld id="{9984DC51-E55E-4BAE-830C-DC595745ED49}"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3784473"/>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Nemendur fá verkefni að útbúa</a:t>
            </a:r>
            <a:r>
              <a:rPr lang="is-IS" baseline="0" dirty="0" smtClean="0"/>
              <a:t> ratleik. Kennarinn getur ákveðið þema sem tengist viðfangsefnum barnanna. Kennarinn getur prentað út beinagrindur og ritunarramma fyrir nemendur til að skipuleggja ratleikinn.</a:t>
            </a:r>
            <a:endParaRPr lang="en-US" dirty="0"/>
          </a:p>
        </p:txBody>
      </p:sp>
      <p:sp>
        <p:nvSpPr>
          <p:cNvPr id="4" name="Slide Number Placeholder 3"/>
          <p:cNvSpPr>
            <a:spLocks noGrp="1"/>
          </p:cNvSpPr>
          <p:nvPr>
            <p:ph type="sldNum" sz="quarter" idx="10"/>
          </p:nvPr>
        </p:nvSpPr>
        <p:spPr/>
        <p:txBody>
          <a:bodyPr/>
          <a:lstStyle/>
          <a:p>
            <a:fld id="{9984DC51-E55E-4BAE-830C-DC595745ED49}"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9903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D773EB-9543-46A0-B53A-C67CA57941E1}"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F120A36B-DFED-4CEB-AD7D-E0E0C490B1FE}"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3920C-AD98-47A1-96F8-08E9FFCFE982}"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F120A36B-DFED-4CEB-AD7D-E0E0C490B1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6F408E-F311-405E-979E-0179F7672C1C}"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F120A36B-DFED-4CEB-AD7D-E0E0C490B1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41F15-D654-4B10-9C17-3F6F4E20E90C}"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F120A36B-DFED-4CEB-AD7D-E0E0C490B1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BAF38-76DE-4005-B93D-3F96B9131E2F}"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F120A36B-DFED-4CEB-AD7D-E0E0C490B1FE}"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8F6082-D3CE-4814-AE04-F09752613B21}"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F120A36B-DFED-4CEB-AD7D-E0E0C490B1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E69B8F-717C-443F-B0A2-4D6CF866C052}" type="datetime1">
              <a:rPr lang="en-US" smtClean="0"/>
              <a:pPr/>
              <a:t>10/25/11</a:t>
            </a:fld>
            <a:endParaRPr lang="en-US"/>
          </a:p>
        </p:txBody>
      </p:sp>
      <p:sp>
        <p:nvSpPr>
          <p:cNvPr id="8" name="Footer Placeholder 7"/>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9" name="Slide Number Placeholder 8"/>
          <p:cNvSpPr>
            <a:spLocks noGrp="1"/>
          </p:cNvSpPr>
          <p:nvPr>
            <p:ph type="sldNum" sz="quarter" idx="12"/>
          </p:nvPr>
        </p:nvSpPr>
        <p:spPr/>
        <p:txBody>
          <a:bodyPr/>
          <a:lstStyle/>
          <a:p>
            <a:fld id="{F120A36B-DFED-4CEB-AD7D-E0E0C490B1FE}"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06BAAA-8002-4815-90C9-721724064094}" type="datetime1">
              <a:rPr lang="en-US" smtClean="0"/>
              <a:pPr/>
              <a:t>10/25/11</a:t>
            </a:fld>
            <a:endParaRPr lang="en-US"/>
          </a:p>
        </p:txBody>
      </p:sp>
      <p:sp>
        <p:nvSpPr>
          <p:cNvPr id="4" name="Footer Placeholder 3"/>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5" name="Slide Number Placeholder 4"/>
          <p:cNvSpPr>
            <a:spLocks noGrp="1"/>
          </p:cNvSpPr>
          <p:nvPr>
            <p:ph type="sldNum" sz="quarter" idx="12"/>
          </p:nvPr>
        </p:nvSpPr>
        <p:spPr/>
        <p:txBody>
          <a:bodyPr/>
          <a:lstStyle/>
          <a:p>
            <a:fld id="{F120A36B-DFED-4CEB-AD7D-E0E0C490B1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565FF-03B4-4929-A216-92BEFAEE8986}" type="datetime1">
              <a:rPr lang="en-US" smtClean="0"/>
              <a:pPr/>
              <a:t>10/25/11</a:t>
            </a:fld>
            <a:endParaRPr lang="en-US"/>
          </a:p>
        </p:txBody>
      </p:sp>
      <p:sp>
        <p:nvSpPr>
          <p:cNvPr id="3" name="Footer Placeholder 2"/>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4" name="Slide Number Placeholder 3"/>
          <p:cNvSpPr>
            <a:spLocks noGrp="1"/>
          </p:cNvSpPr>
          <p:nvPr>
            <p:ph type="sldNum" sz="quarter" idx="12"/>
          </p:nvPr>
        </p:nvSpPr>
        <p:spPr/>
        <p:txBody>
          <a:bodyPr/>
          <a:lstStyle/>
          <a:p>
            <a:fld id="{F120A36B-DFED-4CEB-AD7D-E0E0C490B1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CFBEC-2ECE-4605-8F90-D1CC6958A8EC}"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F120A36B-DFED-4CEB-AD7D-E0E0C490B1FE}"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4CF87-7102-46FC-A52F-C8339B46DE38}"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Leiðbeiningar -ratleikur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F120A36B-DFED-4CEB-AD7D-E0E0C490B1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CE89921-1C72-4BD1-B853-D3D87EA91F7D}" type="datetime1">
              <a:rPr lang="en-US" smtClean="0"/>
              <a:pPr/>
              <a:t>10/25/11</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smtClean="0"/>
              <a:t>Beinagrindur kennsluleiðbeiningar- Leiðbeiningar -ratleikur   © Hrefna Birna Björnsdóttir og Sigríður Nanna Heimisdóttir ©Námsgagnastofnun 2011 - 09935</a:t>
            </a:r>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120A36B-DFED-4CEB-AD7D-E0E0C490B1FE}"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leikjavefurinn.i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762000"/>
            <a:ext cx="7772400" cy="1470025"/>
          </a:xfrm>
        </p:spPr>
        <p:txBody>
          <a:bodyPr/>
          <a:lstStyle/>
          <a:p>
            <a:r>
              <a:rPr lang="is-IS" sz="7200" dirty="0" smtClean="0">
                <a:effectLst>
                  <a:glow rad="101600">
                    <a:schemeClr val="accent3">
                      <a:satMod val="175000"/>
                      <a:alpha val="40000"/>
                    </a:schemeClr>
                  </a:glow>
                  <a:outerShdw blurRad="50800" dist="38100" dir="10800000" algn="r" rotWithShape="0">
                    <a:prstClr val="black">
                      <a:alpha val="40000"/>
                    </a:prstClr>
                  </a:outerShdw>
                </a:effectLst>
              </a:rPr>
              <a:t>Leiðbeiningar</a:t>
            </a:r>
            <a:r>
              <a:rPr lang="is-IS" sz="7200" dirty="0" smtClean="0"/>
              <a:t> </a:t>
            </a:r>
            <a:endParaRPr lang="en-US" sz="7200" dirty="0"/>
          </a:p>
        </p:txBody>
      </p:sp>
      <p:sp>
        <p:nvSpPr>
          <p:cNvPr id="3" name="Subtitle 2"/>
          <p:cNvSpPr>
            <a:spLocks noGrp="1"/>
          </p:cNvSpPr>
          <p:nvPr>
            <p:ph type="subTitle" idx="1"/>
          </p:nvPr>
        </p:nvSpPr>
        <p:spPr>
          <a:xfrm>
            <a:off x="1115616" y="4098343"/>
            <a:ext cx="2592288" cy="948308"/>
          </a:xfrm>
        </p:spPr>
        <p:txBody>
          <a:bodyPr>
            <a:normAutofit/>
          </a:bodyPr>
          <a:lstStyle/>
          <a:p>
            <a:r>
              <a:rPr lang="is-IS" sz="3600" dirty="0" smtClean="0"/>
              <a:t>Ratleikur</a:t>
            </a:r>
            <a:endParaRPr lang="en-US" sz="3600" dirty="0"/>
          </a:p>
        </p:txBody>
      </p:sp>
      <p:pic>
        <p:nvPicPr>
          <p:cNvPr id="4" name="Mynd 3"/>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652120" y="3602021"/>
            <a:ext cx="2592288" cy="1944216"/>
          </a:xfrm>
          <a:prstGeom prst="rect">
            <a:avLst/>
          </a:prstGeom>
          <a:ln>
            <a:noFill/>
          </a:ln>
          <a:effectLst>
            <a:outerShdw blurRad="292100" dist="139700" dir="2700000" algn="tl" rotWithShape="0">
              <a:srgbClr val="333333">
                <a:alpha val="65000"/>
              </a:srgbClr>
            </a:outerShdw>
          </a:effectLst>
        </p:spPr>
      </p:pic>
      <p:sp>
        <p:nvSpPr>
          <p:cNvPr id="5" name="Footer Placeholder 4"/>
          <p:cNvSpPr>
            <a:spLocks noGrp="1"/>
          </p:cNvSpPr>
          <p:nvPr>
            <p:ph type="ftr" sz="quarter" idx="11"/>
          </p:nvPr>
        </p:nvSpPr>
        <p:spPr>
          <a:xfrm>
            <a:off x="761999" y="6208776"/>
            <a:ext cx="7482409"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8672115"/>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755576" y="260648"/>
            <a:ext cx="6781800" cy="936104"/>
          </a:xfrm>
        </p:spPr>
        <p:txBody>
          <a:bodyPr>
            <a:normAutofit fontScale="90000"/>
          </a:bodyPr>
          <a:lstStyle/>
          <a:p>
            <a:r>
              <a:rPr lang="is-IS" dirty="0" smtClean="0"/>
              <a:t/>
            </a:r>
            <a:br>
              <a:rPr lang="is-IS" dirty="0" smtClean="0"/>
            </a:br>
            <a:r>
              <a:rPr lang="is-IS" dirty="0" smtClean="0"/>
              <a:t/>
            </a:r>
            <a:br>
              <a:rPr lang="is-IS" dirty="0" smtClean="0"/>
            </a:br>
            <a:r>
              <a:rPr lang="is-IS" dirty="0"/>
              <a:t>Um ratleiki</a:t>
            </a:r>
            <a:endParaRPr lang="en-US" dirty="0"/>
          </a:p>
        </p:txBody>
      </p:sp>
      <p:sp>
        <p:nvSpPr>
          <p:cNvPr id="5" name="Content Placeholder 4"/>
          <p:cNvSpPr>
            <a:spLocks noGrp="1"/>
          </p:cNvSpPr>
          <p:nvPr>
            <p:ph idx="1"/>
          </p:nvPr>
        </p:nvSpPr>
        <p:spPr>
          <a:xfrm>
            <a:off x="838200" y="1412776"/>
            <a:ext cx="7658236" cy="4815244"/>
          </a:xfrm>
        </p:spPr>
        <p:txBody>
          <a:bodyPr>
            <a:normAutofit fontScale="55000" lnSpcReduction="20000"/>
          </a:bodyPr>
          <a:lstStyle/>
          <a:p>
            <a:pPr marL="0" indent="0">
              <a:buNone/>
            </a:pPr>
            <a:r>
              <a:rPr lang="is-IS" sz="2900" b="1" dirty="0"/>
              <a:t>Undirbúningur:</a:t>
            </a:r>
            <a:r>
              <a:rPr lang="is-IS" sz="2900" dirty="0"/>
              <a:t> </a:t>
            </a:r>
          </a:p>
          <a:p>
            <a:pPr marL="0" indent="0">
              <a:buNone/>
            </a:pPr>
            <a:r>
              <a:rPr lang="is-IS" sz="2900" dirty="0" smtClean="0"/>
              <a:t> </a:t>
            </a:r>
          </a:p>
          <a:p>
            <a:pPr marL="0" indent="0">
              <a:buNone/>
              <a:tabLst>
                <a:tab pos="271463" algn="l"/>
              </a:tabLst>
            </a:pPr>
            <a:r>
              <a:rPr lang="is-IS" sz="2900" dirty="0" smtClean="0"/>
              <a:t>1.	Veldu svæði sem þú hyggst nota</a:t>
            </a:r>
            <a:br>
              <a:rPr lang="is-IS" sz="2900" dirty="0" smtClean="0"/>
            </a:br>
            <a:r>
              <a:rPr lang="is-IS" sz="2900" dirty="0" smtClean="0"/>
              <a:t>2.	Útvegaðu kort (eða loftmynd) af svæðinu og ljósritaðu það á blað í stærðinni A4.         	Besti mælikvarðinn er 1:2000–1:5000.</a:t>
            </a:r>
            <a:br>
              <a:rPr lang="is-IS" sz="2900" dirty="0" smtClean="0"/>
            </a:br>
            <a:r>
              <a:rPr lang="is-IS" sz="2900" dirty="0" smtClean="0"/>
              <a:t>3.	Það sem þú þarft að hafa með þér er: kort, verkefni í plastmöppu af stærðinni A5</a:t>
            </a:r>
            <a:r>
              <a:rPr lang="is-IS" sz="2900" dirty="0" smtClean="0"/>
              <a:t/>
            </a:r>
            <a:br>
              <a:rPr lang="is-IS" sz="2900" dirty="0" smtClean="0"/>
            </a:br>
            <a:r>
              <a:rPr lang="is-IS" sz="2900" dirty="0" smtClean="0"/>
              <a:t>	</a:t>
            </a:r>
            <a:r>
              <a:rPr lang="is-IS" sz="2900" dirty="0" smtClean="0"/>
              <a:t>(helst með götum til þess að hægt sé að binda þau á stöðvarnar), band, tússpenni og </a:t>
            </a:r>
            <a:br>
              <a:rPr lang="is-IS" sz="2900" dirty="0" smtClean="0"/>
            </a:br>
            <a:r>
              <a:rPr lang="is-IS" sz="2900" dirty="0" smtClean="0"/>
              <a:t>	fáni eða eitthvað annað til að merkja stöðvarnar.</a:t>
            </a:r>
            <a:br>
              <a:rPr lang="is-IS" sz="2900" dirty="0" smtClean="0"/>
            </a:br>
            <a:r>
              <a:rPr lang="is-IS" sz="2900" dirty="0" smtClean="0"/>
              <a:t>4.	Ákveddu hve margar stöðvar þú ætlar að hafa og hversu langt á milli þeirra. </a:t>
            </a:r>
            <a:br>
              <a:rPr lang="is-IS" sz="2900" dirty="0" smtClean="0"/>
            </a:br>
            <a:r>
              <a:rPr lang="is-IS" sz="2900" dirty="0" smtClean="0"/>
              <a:t>	Algengast er að hafa 8–12 stöðvar og u.þ.b. 100–250 m á milli þeirra. </a:t>
            </a:r>
            <a:br>
              <a:rPr lang="is-IS" sz="2900" dirty="0" smtClean="0"/>
            </a:br>
            <a:r>
              <a:rPr lang="is-IS" sz="2900" dirty="0" smtClean="0"/>
              <a:t>5.	Þegar stöðvarnar hafa verið merktar inn á kortið er það ljósritað handa nemendum. </a:t>
            </a:r>
            <a:br>
              <a:rPr lang="is-IS" sz="2900" dirty="0" smtClean="0"/>
            </a:br>
            <a:r>
              <a:rPr lang="is-IS" sz="2900" dirty="0" smtClean="0"/>
              <a:t>6.	Áður en leikurinn hefst er nemendum skipt í hópa. Hóparnir velja sér hópstjóra sem </a:t>
            </a:r>
            <a:br>
              <a:rPr lang="is-IS" sz="2900" dirty="0" smtClean="0"/>
            </a:br>
            <a:r>
              <a:rPr lang="is-IS" sz="2900" dirty="0" smtClean="0"/>
              <a:t>	sér um plastmöppuna með kortinu ásamt blýanti og svarblaði til að svara spurningunum </a:t>
            </a:r>
            <a:br>
              <a:rPr lang="is-IS" sz="2900" dirty="0" smtClean="0"/>
            </a:br>
            <a:r>
              <a:rPr lang="is-IS" sz="2900" dirty="0" smtClean="0"/>
              <a:t>	á stöðvunum.</a:t>
            </a:r>
          </a:p>
          <a:p>
            <a:pPr marL="0" indent="0">
              <a:buNone/>
              <a:tabLst>
                <a:tab pos="271463" algn="l"/>
              </a:tabLst>
            </a:pPr>
            <a:r>
              <a:rPr lang="is-IS" sz="2900" dirty="0" smtClean="0"/>
              <a:t> </a:t>
            </a:r>
            <a:endParaRPr lang="is-IS" sz="2900" dirty="0"/>
          </a:p>
          <a:p>
            <a:pPr marL="0" indent="0">
              <a:buNone/>
              <a:tabLst>
                <a:tab pos="271463" algn="l"/>
              </a:tabLst>
            </a:pPr>
            <a:r>
              <a:rPr lang="is-IS" sz="2900" b="1" dirty="0"/>
              <a:t>Leiklýsing:</a:t>
            </a:r>
            <a:endParaRPr lang="is-IS" sz="2900" dirty="0"/>
          </a:p>
          <a:p>
            <a:pPr marL="0" indent="0">
              <a:buNone/>
              <a:tabLst>
                <a:tab pos="271463" algn="l"/>
              </a:tabLst>
            </a:pPr>
            <a:r>
              <a:rPr lang="is-IS" sz="2900" dirty="0" smtClean="0"/>
              <a:t> </a:t>
            </a:r>
          </a:p>
          <a:p>
            <a:pPr marL="0" indent="0">
              <a:buNone/>
              <a:tabLst>
                <a:tab pos="271463" algn="l"/>
              </a:tabLst>
            </a:pPr>
            <a:r>
              <a:rPr lang="is-IS" sz="2900" dirty="0" smtClean="0"/>
              <a:t>1.	Í upphafi er ágætt að skipta hópunum niður á stöðvarnar og láta einn hóp byrja á </a:t>
            </a:r>
            <a:br>
              <a:rPr lang="is-IS" sz="2900" dirty="0" smtClean="0"/>
            </a:br>
            <a:r>
              <a:rPr lang="is-IS" sz="2900" dirty="0" smtClean="0"/>
              <a:t>	stöð 1 og annan hóp á stöð 2 o.s.frv.</a:t>
            </a:r>
            <a:br>
              <a:rPr lang="is-IS" sz="2900" dirty="0" smtClean="0"/>
            </a:br>
            <a:r>
              <a:rPr lang="is-IS" sz="2900" dirty="0" smtClean="0"/>
              <a:t>2.	Þegar hóparnir eru búnir að fara á allar stöðvarnar og svara spurningunum koma </a:t>
            </a:r>
            <a:br>
              <a:rPr lang="is-IS" sz="2900" dirty="0" smtClean="0"/>
            </a:br>
            <a:r>
              <a:rPr lang="is-IS" sz="2900" dirty="0" smtClean="0"/>
              <a:t>	þeir til baka.</a:t>
            </a:r>
            <a:br>
              <a:rPr lang="is-IS" sz="2900" dirty="0" smtClean="0"/>
            </a:br>
            <a:r>
              <a:rPr lang="is-IS" sz="2900" dirty="0" smtClean="0"/>
              <a:t>3.	Mat á úrlausnum fer svo fram í með umræðum.</a:t>
            </a:r>
          </a:p>
          <a:p>
            <a:endParaRPr lang="is-IS" dirty="0"/>
          </a:p>
        </p:txBody>
      </p:sp>
      <p:sp>
        <p:nvSpPr>
          <p:cNvPr id="2" name="Footer Placeholder 1"/>
          <p:cNvSpPr>
            <a:spLocks noGrp="1"/>
          </p:cNvSpPr>
          <p:nvPr>
            <p:ph type="ftr" sz="quarter" idx="11"/>
          </p:nvPr>
        </p:nvSpPr>
        <p:spPr>
          <a:xfrm>
            <a:off x="761999" y="6208776"/>
            <a:ext cx="7626425"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
        <p:nvSpPr>
          <p:cNvPr id="7" name="Rectangle 6"/>
          <p:cNvSpPr/>
          <p:nvPr/>
        </p:nvSpPr>
        <p:spPr>
          <a:xfrm>
            <a:off x="4644008" y="1052736"/>
            <a:ext cx="3384376" cy="369332"/>
          </a:xfrm>
          <a:prstGeom prst="rect">
            <a:avLst/>
          </a:prstGeom>
        </p:spPr>
        <p:txBody>
          <a:bodyPr wrap="square">
            <a:spAutoFit/>
          </a:bodyPr>
          <a:lstStyle/>
          <a:p>
            <a:r>
              <a:rPr lang="is-IS" dirty="0">
                <a:hlinkClick r:id="rId3"/>
              </a:rPr>
              <a:t>www.leikjavefurinn.is</a:t>
            </a:r>
            <a:endParaRPr lang="is-I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4034945"/>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extBox 28"/>
          <p:cNvSpPr txBox="1"/>
          <p:nvPr/>
        </p:nvSpPr>
        <p:spPr>
          <a:xfrm>
            <a:off x="719572" y="3467100"/>
            <a:ext cx="184731" cy="369332"/>
          </a:xfrm>
          <a:prstGeom prst="rect">
            <a:avLst/>
          </a:prstGeom>
          <a:noFill/>
        </p:spPr>
        <p:txBody>
          <a:bodyPr wrap="none" rtlCol="0">
            <a:spAutoFit/>
          </a:bodyPr>
          <a:lstStyle/>
          <a:p>
            <a:endParaRPr lang="en-US" dirty="0"/>
          </a:p>
        </p:txBody>
      </p:sp>
      <p:sp>
        <p:nvSpPr>
          <p:cNvPr id="2" name="Footer Placeholder 1"/>
          <p:cNvSpPr>
            <a:spLocks noGrp="1"/>
          </p:cNvSpPr>
          <p:nvPr>
            <p:ph type="ftr" sz="quarter" idx="11"/>
          </p:nvPr>
        </p:nvSpPr>
        <p:spPr>
          <a:xfrm>
            <a:off x="761999" y="6208776"/>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grpSp>
        <p:nvGrpSpPr>
          <p:cNvPr id="15" name="Group 14"/>
          <p:cNvGrpSpPr/>
          <p:nvPr/>
        </p:nvGrpSpPr>
        <p:grpSpPr>
          <a:xfrm>
            <a:off x="811937" y="3039267"/>
            <a:ext cx="7191700" cy="797165"/>
            <a:chOff x="911803" y="3999986"/>
            <a:chExt cx="7191700" cy="797165"/>
          </a:xfrm>
        </p:grpSpPr>
        <p:sp>
          <p:nvSpPr>
            <p:cNvPr id="16" name="Oval 15"/>
            <p:cNvSpPr/>
            <p:nvPr/>
          </p:nvSpPr>
          <p:spPr>
            <a:xfrm>
              <a:off x="5940152" y="4005064"/>
              <a:ext cx="867207" cy="7920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7236296" y="4005062"/>
              <a:ext cx="867207" cy="7526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Arrow Connector 17"/>
            <p:cNvCxnSpPr/>
            <p:nvPr/>
          </p:nvCxnSpPr>
          <p:spPr>
            <a:xfrm flipV="1">
              <a:off x="5549076" y="4358671"/>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793097" y="4331976"/>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11803" y="4005064"/>
              <a:ext cx="867207" cy="7920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2170644" y="4005063"/>
              <a:ext cx="867207" cy="7920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3466788" y="3999986"/>
              <a:ext cx="867207" cy="7920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4694502" y="4005064"/>
              <a:ext cx="867207" cy="7920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7" name="Straight Arrow Connector 26"/>
            <p:cNvCxnSpPr>
              <a:stCxn id="20" idx="6"/>
            </p:cNvCxnSpPr>
            <p:nvPr/>
          </p:nvCxnSpPr>
          <p:spPr>
            <a:xfrm flipV="1">
              <a:off x="1779010" y="4392905"/>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317507" y="4387826"/>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3044583" y="4373062"/>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4641919"/>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61999" y="6208776"/>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grpSp>
        <p:nvGrpSpPr>
          <p:cNvPr id="12" name="Group 11"/>
          <p:cNvGrpSpPr/>
          <p:nvPr/>
        </p:nvGrpSpPr>
        <p:grpSpPr>
          <a:xfrm>
            <a:off x="801369" y="524849"/>
            <a:ext cx="7519914" cy="5352423"/>
            <a:chOff x="801369" y="524849"/>
            <a:chExt cx="7519914" cy="5352423"/>
          </a:xfrm>
        </p:grpSpPr>
        <p:sp>
          <p:nvSpPr>
            <p:cNvPr id="14" name="Rectangle 13"/>
            <p:cNvSpPr/>
            <p:nvPr/>
          </p:nvSpPr>
          <p:spPr>
            <a:xfrm>
              <a:off x="3062549" y="524849"/>
              <a:ext cx="3312368"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801370" y="5301208"/>
              <a:ext cx="7515043"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16" name="Rectangle 15"/>
            <p:cNvSpPr/>
            <p:nvPr/>
          </p:nvSpPr>
          <p:spPr>
            <a:xfrm>
              <a:off x="805251" y="2128514"/>
              <a:ext cx="7511165" cy="5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17" name="Rectangle 16"/>
            <p:cNvSpPr/>
            <p:nvPr/>
          </p:nvSpPr>
          <p:spPr>
            <a:xfrm>
              <a:off x="801373" y="2924944"/>
              <a:ext cx="7515043"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18" name="Rectangle 17"/>
            <p:cNvSpPr/>
            <p:nvPr/>
          </p:nvSpPr>
          <p:spPr>
            <a:xfrm>
              <a:off x="801369" y="3717032"/>
              <a:ext cx="75150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19" name="Rectangle 18"/>
            <p:cNvSpPr/>
            <p:nvPr/>
          </p:nvSpPr>
          <p:spPr>
            <a:xfrm>
              <a:off x="801371" y="1284288"/>
              <a:ext cx="7515043"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20" name="Rectangle 19"/>
            <p:cNvSpPr/>
            <p:nvPr/>
          </p:nvSpPr>
          <p:spPr>
            <a:xfrm>
              <a:off x="806240" y="4478494"/>
              <a:ext cx="7515043"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7458065"/>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4067944" y="1556792"/>
            <a:ext cx="4247675" cy="42484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s-IS" sz="2400" dirty="0" smtClean="0">
                <a:solidFill>
                  <a:schemeClr val="tx1"/>
                </a:solidFill>
              </a:rPr>
              <a:t>Hvað </a:t>
            </a:r>
            <a:r>
              <a:rPr lang="is-IS" sz="2400" dirty="0" smtClean="0">
                <a:solidFill>
                  <a:schemeClr val="tx1"/>
                </a:solidFill>
              </a:rPr>
              <a:t>þarftu?</a:t>
            </a:r>
            <a:endParaRPr lang="is-IS" sz="2400" dirty="0" smtClean="0">
              <a:solidFill>
                <a:schemeClr val="tx1"/>
              </a:solidFill>
            </a:endParaRPr>
          </a:p>
          <a:p>
            <a:r>
              <a:rPr lang="is-IS" sz="2400" dirty="0" smtClean="0">
                <a:solidFill>
                  <a:schemeClr val="tx1"/>
                </a:solidFill>
              </a:rPr>
              <a:t>  1.</a:t>
            </a:r>
          </a:p>
          <a:p>
            <a:r>
              <a:rPr lang="is-IS" sz="2400" dirty="0" smtClean="0">
                <a:solidFill>
                  <a:schemeClr val="tx1"/>
                </a:solidFill>
              </a:rPr>
              <a:t>  2.</a:t>
            </a:r>
          </a:p>
          <a:p>
            <a:r>
              <a:rPr lang="is-IS" sz="2400" dirty="0" smtClean="0">
                <a:solidFill>
                  <a:schemeClr val="tx1"/>
                </a:solidFill>
              </a:rPr>
              <a:t>  3.</a:t>
            </a:r>
          </a:p>
          <a:p>
            <a:r>
              <a:rPr lang="is-IS" sz="2400" dirty="0" smtClean="0">
                <a:solidFill>
                  <a:schemeClr val="tx1"/>
                </a:solidFill>
              </a:rPr>
              <a:t>  4.</a:t>
            </a:r>
          </a:p>
          <a:p>
            <a:r>
              <a:rPr lang="is-IS" sz="2400" dirty="0" smtClean="0">
                <a:solidFill>
                  <a:schemeClr val="tx1"/>
                </a:solidFill>
              </a:rPr>
              <a:t>  5.</a:t>
            </a:r>
          </a:p>
          <a:p>
            <a:r>
              <a:rPr lang="is-IS" sz="2400" dirty="0" smtClean="0">
                <a:solidFill>
                  <a:schemeClr val="tx1"/>
                </a:solidFill>
              </a:rPr>
              <a:t>  6.</a:t>
            </a:r>
          </a:p>
          <a:p>
            <a:r>
              <a:rPr lang="is-IS" sz="2400" dirty="0" smtClean="0">
                <a:solidFill>
                  <a:schemeClr val="tx1"/>
                </a:solidFill>
              </a:rPr>
              <a:t>  7.</a:t>
            </a:r>
          </a:p>
          <a:p>
            <a:r>
              <a:rPr lang="is-IS" sz="2400" dirty="0" smtClean="0">
                <a:solidFill>
                  <a:schemeClr val="tx1"/>
                </a:solidFill>
              </a:rPr>
              <a:t>  8.</a:t>
            </a:r>
          </a:p>
          <a:p>
            <a:r>
              <a:rPr lang="is-IS" sz="2400" dirty="0" smtClean="0">
                <a:solidFill>
                  <a:schemeClr val="tx1"/>
                </a:solidFill>
              </a:rPr>
              <a:t>  9.</a:t>
            </a:r>
          </a:p>
          <a:p>
            <a:r>
              <a:rPr lang="is-IS" sz="2400" dirty="0" smtClean="0">
                <a:solidFill>
                  <a:schemeClr val="tx1"/>
                </a:solidFill>
              </a:rPr>
              <a:t>10.</a:t>
            </a:r>
            <a:endParaRPr lang="is-IS" sz="2400" dirty="0">
              <a:solidFill>
                <a:schemeClr val="tx1"/>
              </a:solidFill>
            </a:endParaRPr>
          </a:p>
          <a:p>
            <a:endParaRPr lang="en-US" sz="2400" dirty="0">
              <a:solidFill>
                <a:schemeClr val="tx1"/>
              </a:solidFill>
            </a:endParaRPr>
          </a:p>
        </p:txBody>
      </p:sp>
      <p:sp>
        <p:nvSpPr>
          <p:cNvPr id="11" name="Title 10"/>
          <p:cNvSpPr>
            <a:spLocks noGrp="1"/>
          </p:cNvSpPr>
          <p:nvPr>
            <p:ph type="title"/>
          </p:nvPr>
        </p:nvSpPr>
        <p:spPr>
          <a:xfrm>
            <a:off x="683568" y="476672"/>
            <a:ext cx="3672408" cy="943000"/>
          </a:xfrm>
        </p:spPr>
        <p:txBody>
          <a:bodyPr>
            <a:normAutofit/>
          </a:bodyPr>
          <a:lstStyle/>
          <a:p>
            <a:r>
              <a:rPr lang="is-IS" sz="4800" dirty="0" smtClean="0"/>
              <a:t>Hvað þarftu?</a:t>
            </a:r>
            <a:endParaRPr lang="is-IS" sz="4800" dirty="0"/>
          </a:p>
        </p:txBody>
      </p:sp>
      <p:sp>
        <p:nvSpPr>
          <p:cNvPr id="19" name="Text Placeholder 18"/>
          <p:cNvSpPr>
            <a:spLocks noGrp="1"/>
          </p:cNvSpPr>
          <p:nvPr>
            <p:ph type="body" sz="half" idx="2"/>
          </p:nvPr>
        </p:nvSpPr>
        <p:spPr>
          <a:xfrm>
            <a:off x="827584" y="2492896"/>
            <a:ext cx="2592288" cy="1188132"/>
          </a:xfrm>
        </p:spPr>
        <p:txBody>
          <a:bodyPr>
            <a:normAutofit/>
          </a:bodyPr>
          <a:lstStyle/>
          <a:p>
            <a:r>
              <a:rPr lang="is-IS" dirty="0"/>
              <a:t>Í ratleik </a:t>
            </a:r>
            <a:r>
              <a:rPr lang="is-IS" dirty="0" smtClean="0"/>
              <a:t>þarf </a:t>
            </a:r>
            <a:r>
              <a:rPr lang="is-IS" dirty="0"/>
              <a:t>að nota </a:t>
            </a:r>
            <a:r>
              <a:rPr lang="is-IS" dirty="0" smtClean="0"/>
              <a:t>ýmiss </a:t>
            </a:r>
            <a:r>
              <a:rPr lang="is-IS" dirty="0"/>
              <a:t>konar hjálpargögn. </a:t>
            </a:r>
          </a:p>
        </p:txBody>
      </p:sp>
      <p:sp>
        <p:nvSpPr>
          <p:cNvPr id="2" name="Footer Placeholder 1"/>
          <p:cNvSpPr>
            <a:spLocks noGrp="1"/>
          </p:cNvSpPr>
          <p:nvPr>
            <p:ph type="ftr" sz="quarter" idx="11"/>
          </p:nvPr>
        </p:nvSpPr>
        <p:spPr>
          <a:xfrm>
            <a:off x="761999" y="6208776"/>
            <a:ext cx="7410401"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0452936"/>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27584" y="969140"/>
            <a:ext cx="7488832" cy="483612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2" name="Footer Placeholder 1"/>
          <p:cNvSpPr>
            <a:spLocks noGrp="1"/>
          </p:cNvSpPr>
          <p:nvPr>
            <p:ph type="ftr" sz="quarter" idx="11"/>
          </p:nvPr>
        </p:nvSpPr>
        <p:spPr>
          <a:xfrm>
            <a:off x="761999" y="6208776"/>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endParaRPr lang="en-US" dirty="0" smtClean="0"/>
          </a:p>
          <a:p>
            <a:r>
              <a:rPr lang="en-US" dirty="0" smtClean="0"/>
              <a:t>© Hrefna Birna Björnsdóttir og Sigríður Nanna Heimisdóttir © Námsgagnastofnun 2011</a:t>
            </a:r>
            <a:r>
              <a:rPr lang="en-US" dirty="0" smtClean="0"/>
              <a:t>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560803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98600" y="728663"/>
            <a:ext cx="7546801" cy="50766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2" name="Footer Placeholder 1"/>
          <p:cNvSpPr>
            <a:spLocks noGrp="1"/>
          </p:cNvSpPr>
          <p:nvPr>
            <p:ph type="ftr" sz="quarter" idx="11"/>
          </p:nvPr>
        </p:nvSpPr>
        <p:spPr>
          <a:xfrm>
            <a:off x="761999" y="6208776"/>
            <a:ext cx="7583402"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1507264"/>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324100" y="728664"/>
            <a:ext cx="4336132" cy="5208870"/>
          </a:xfrm>
          <a:prstGeom prst="rect">
            <a:avLst/>
          </a:prstGeom>
          <a:noFill/>
          <a:ln w="9525">
            <a:solidFill>
              <a:schemeClr val="tx1"/>
            </a:solidFill>
            <a:miter lim="800000"/>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761999" y="6208776"/>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643729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86876" y="714375"/>
            <a:ext cx="7370249" cy="5090889"/>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761999" y="6208776"/>
            <a:ext cx="7495126"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2293448"/>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3593976" cy="1015008"/>
          </a:xfrm>
        </p:spPr>
        <p:txBody>
          <a:bodyPr/>
          <a:lstStyle/>
          <a:p>
            <a:r>
              <a:rPr lang="is-IS" dirty="0" smtClean="0"/>
              <a:t>Ratleikur</a:t>
            </a:r>
            <a:endParaRPr lang="en-US" dirty="0"/>
          </a:p>
        </p:txBody>
      </p:sp>
      <p:sp>
        <p:nvSpPr>
          <p:cNvPr id="5" name="Content Placeholder 4"/>
          <p:cNvSpPr>
            <a:spLocks noGrp="1"/>
          </p:cNvSpPr>
          <p:nvPr>
            <p:ph idx="1"/>
          </p:nvPr>
        </p:nvSpPr>
        <p:spPr>
          <a:xfrm>
            <a:off x="838200" y="1844824"/>
            <a:ext cx="7389168" cy="3886200"/>
          </a:xfrm>
        </p:spPr>
        <p:txBody>
          <a:bodyPr/>
          <a:lstStyle/>
          <a:p>
            <a:pPr marL="0" indent="0">
              <a:buNone/>
            </a:pPr>
            <a:r>
              <a:rPr lang="is-IS" dirty="0" smtClean="0"/>
              <a:t>Ratleikir eru leikir sem byggjast á að fara ákveðna leið og finna og leysa þrautir. Ratleiki er hægt að nota hvar sem er, innandyra sem og utan dyra. </a:t>
            </a:r>
          </a:p>
          <a:p>
            <a:pPr marL="0" indent="0">
              <a:buNone/>
            </a:pPr>
            <a:r>
              <a:rPr lang="is-IS" dirty="0" smtClean="0"/>
              <a:t>(www.leikjabankinn.is)</a:t>
            </a:r>
          </a:p>
          <a:p>
            <a:pPr marL="0" indent="0">
              <a:buNone/>
            </a:pPr>
            <a:endParaRPr lang="en-US" dirty="0"/>
          </a:p>
        </p:txBody>
      </p:sp>
      <p:sp>
        <p:nvSpPr>
          <p:cNvPr id="3" name="Footer Placeholder 2"/>
          <p:cNvSpPr>
            <a:spLocks noGrp="1"/>
          </p:cNvSpPr>
          <p:nvPr>
            <p:ph type="ftr" sz="quarter" idx="11"/>
          </p:nvPr>
        </p:nvSpPr>
        <p:spPr>
          <a:xfrm>
            <a:off x="761999" y="6208776"/>
            <a:ext cx="7626425"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4154355"/>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72980" y="548680"/>
            <a:ext cx="6781800" cy="1600200"/>
          </a:xfrm>
        </p:spPr>
        <p:txBody>
          <a:bodyPr>
            <a:normAutofit fontScale="90000"/>
          </a:bodyPr>
          <a:lstStyle/>
          <a:p>
            <a:r>
              <a:rPr lang="is-IS" dirty="0" smtClean="0"/>
              <a:t>Ratleikur með sex stöðvum</a:t>
            </a:r>
            <a:r>
              <a:rPr lang="is-IS" dirty="0" smtClean="0"/>
              <a:t> – </a:t>
            </a:r>
            <a:r>
              <a:rPr lang="is-IS" dirty="0" smtClean="0"/>
              <a:t>undirbúningur </a:t>
            </a:r>
            <a:endParaRPr lang="en-US" dirty="0"/>
          </a:p>
        </p:txBody>
      </p:sp>
      <p:sp>
        <p:nvSpPr>
          <p:cNvPr id="3" name="Content Placeholder 2"/>
          <p:cNvSpPr>
            <a:spLocks noGrp="1"/>
          </p:cNvSpPr>
          <p:nvPr>
            <p:ph idx="1"/>
          </p:nvPr>
        </p:nvSpPr>
        <p:spPr>
          <a:xfrm>
            <a:off x="728092" y="2346174"/>
            <a:ext cx="7543800" cy="1415685"/>
          </a:xfrm>
        </p:spPr>
        <p:txBody>
          <a:bodyPr/>
          <a:lstStyle/>
          <a:p>
            <a:pPr marL="0" indent="0">
              <a:buNone/>
            </a:pPr>
            <a:r>
              <a:rPr lang="is-IS" dirty="0" smtClean="0"/>
              <a:t>Settu stöðvarnar inn í flæðiritið</a:t>
            </a:r>
            <a:endParaRPr lang="en-US" dirty="0"/>
          </a:p>
        </p:txBody>
      </p:sp>
      <p:sp>
        <p:nvSpPr>
          <p:cNvPr id="29" name="TextBox 28"/>
          <p:cNvSpPr txBox="1"/>
          <p:nvPr/>
        </p:nvSpPr>
        <p:spPr>
          <a:xfrm>
            <a:off x="719572" y="3467100"/>
            <a:ext cx="184731" cy="369332"/>
          </a:xfrm>
          <a:prstGeom prst="rect">
            <a:avLst/>
          </a:prstGeom>
          <a:noFill/>
        </p:spPr>
        <p:txBody>
          <a:bodyPr wrap="none" rtlCol="0">
            <a:spAutoFit/>
          </a:bodyPr>
          <a:lstStyle/>
          <a:p>
            <a:endParaRPr lang="en-US" dirty="0"/>
          </a:p>
        </p:txBody>
      </p:sp>
      <p:sp>
        <p:nvSpPr>
          <p:cNvPr id="9" name="Footer Placeholder 8"/>
          <p:cNvSpPr>
            <a:spLocks noGrp="1"/>
          </p:cNvSpPr>
          <p:nvPr>
            <p:ph type="ftr" sz="quarter" idx="11"/>
          </p:nvPr>
        </p:nvSpPr>
        <p:spPr>
          <a:xfrm>
            <a:off x="761999" y="6208776"/>
            <a:ext cx="7626425"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
        <p:nvSpPr>
          <p:cNvPr id="19" name="Oval 18"/>
          <p:cNvSpPr/>
          <p:nvPr/>
        </p:nvSpPr>
        <p:spPr>
          <a:xfrm>
            <a:off x="904303" y="4005064"/>
            <a:ext cx="867207" cy="792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t>Stöð 1</a:t>
            </a:r>
            <a:endParaRPr lang="en-US" dirty="0"/>
          </a:p>
        </p:txBody>
      </p:sp>
      <p:sp>
        <p:nvSpPr>
          <p:cNvPr id="20" name="Oval 19"/>
          <p:cNvSpPr/>
          <p:nvPr/>
        </p:nvSpPr>
        <p:spPr>
          <a:xfrm>
            <a:off x="2163144" y="4005063"/>
            <a:ext cx="867207" cy="792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t>Stöð 2</a:t>
            </a:r>
            <a:endParaRPr lang="en-US" dirty="0"/>
          </a:p>
        </p:txBody>
      </p:sp>
      <p:sp>
        <p:nvSpPr>
          <p:cNvPr id="21" name="Oval 20"/>
          <p:cNvSpPr/>
          <p:nvPr/>
        </p:nvSpPr>
        <p:spPr>
          <a:xfrm>
            <a:off x="3459288" y="3999986"/>
            <a:ext cx="867207" cy="792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t>Stöð 3</a:t>
            </a:r>
            <a:endParaRPr lang="en-US" dirty="0"/>
          </a:p>
        </p:txBody>
      </p:sp>
      <p:sp>
        <p:nvSpPr>
          <p:cNvPr id="23" name="Oval 22"/>
          <p:cNvSpPr/>
          <p:nvPr/>
        </p:nvSpPr>
        <p:spPr>
          <a:xfrm>
            <a:off x="4687002" y="4005064"/>
            <a:ext cx="867207" cy="792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t>Stöð 4</a:t>
            </a:r>
            <a:endParaRPr lang="en-US" dirty="0"/>
          </a:p>
        </p:txBody>
      </p:sp>
      <p:cxnSp>
        <p:nvCxnSpPr>
          <p:cNvPr id="32" name="Straight Arrow Connector 31"/>
          <p:cNvCxnSpPr>
            <a:stCxn id="19" idx="6"/>
          </p:cNvCxnSpPr>
          <p:nvPr/>
        </p:nvCxnSpPr>
        <p:spPr>
          <a:xfrm flipV="1">
            <a:off x="1771510" y="4392905"/>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310007" y="4387826"/>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3037083" y="4373062"/>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911803" y="3999986"/>
            <a:ext cx="7191700" cy="797165"/>
            <a:chOff x="911803" y="3999986"/>
            <a:chExt cx="7191700" cy="797165"/>
          </a:xfrm>
        </p:grpSpPr>
        <p:sp>
          <p:nvSpPr>
            <p:cNvPr id="25" name="Oval 24"/>
            <p:cNvSpPr/>
            <p:nvPr/>
          </p:nvSpPr>
          <p:spPr>
            <a:xfrm>
              <a:off x="5940152" y="4005064"/>
              <a:ext cx="867207" cy="792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t>Stöð 5</a:t>
              </a:r>
              <a:endParaRPr lang="en-US" dirty="0"/>
            </a:p>
          </p:txBody>
        </p:sp>
        <p:sp>
          <p:nvSpPr>
            <p:cNvPr id="27" name="Oval 26"/>
            <p:cNvSpPr/>
            <p:nvPr/>
          </p:nvSpPr>
          <p:spPr>
            <a:xfrm>
              <a:off x="7236296" y="4005062"/>
              <a:ext cx="867207" cy="7526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t>Stöð 6</a:t>
              </a:r>
              <a:endParaRPr lang="en-US" dirty="0"/>
            </a:p>
          </p:txBody>
        </p:sp>
        <p:cxnSp>
          <p:nvCxnSpPr>
            <p:cNvPr id="33" name="Straight Arrow Connector 32"/>
            <p:cNvCxnSpPr/>
            <p:nvPr/>
          </p:nvCxnSpPr>
          <p:spPr>
            <a:xfrm flipV="1">
              <a:off x="5549076" y="4358671"/>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6793097" y="4331976"/>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911803" y="4005064"/>
              <a:ext cx="867207" cy="792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t>Stöð 1</a:t>
              </a:r>
              <a:endParaRPr lang="en-US" dirty="0"/>
            </a:p>
          </p:txBody>
        </p:sp>
        <p:sp>
          <p:nvSpPr>
            <p:cNvPr id="38" name="Oval 37"/>
            <p:cNvSpPr/>
            <p:nvPr/>
          </p:nvSpPr>
          <p:spPr>
            <a:xfrm>
              <a:off x="2170644" y="4005063"/>
              <a:ext cx="867207" cy="792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t>Stöð 2</a:t>
              </a:r>
              <a:endParaRPr lang="en-US" dirty="0"/>
            </a:p>
          </p:txBody>
        </p:sp>
        <p:sp>
          <p:nvSpPr>
            <p:cNvPr id="39" name="Oval 38"/>
            <p:cNvSpPr/>
            <p:nvPr/>
          </p:nvSpPr>
          <p:spPr>
            <a:xfrm>
              <a:off x="3466788" y="3999986"/>
              <a:ext cx="867207" cy="792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t>Stöð 3</a:t>
              </a:r>
              <a:endParaRPr lang="en-US" dirty="0"/>
            </a:p>
          </p:txBody>
        </p:sp>
        <p:sp>
          <p:nvSpPr>
            <p:cNvPr id="40" name="Oval 39"/>
            <p:cNvSpPr/>
            <p:nvPr/>
          </p:nvSpPr>
          <p:spPr>
            <a:xfrm>
              <a:off x="4694502" y="4005064"/>
              <a:ext cx="867207" cy="792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t>Stöð 4</a:t>
              </a:r>
              <a:endParaRPr lang="en-US" dirty="0"/>
            </a:p>
          </p:txBody>
        </p:sp>
        <p:cxnSp>
          <p:nvCxnSpPr>
            <p:cNvPr id="41" name="Straight Arrow Connector 40"/>
            <p:cNvCxnSpPr>
              <a:stCxn id="37" idx="6"/>
            </p:cNvCxnSpPr>
            <p:nvPr/>
          </p:nvCxnSpPr>
          <p:spPr>
            <a:xfrm flipV="1">
              <a:off x="1779010" y="4392905"/>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4317507" y="4387826"/>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3044583" y="4373062"/>
              <a:ext cx="288032" cy="8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11480418"/>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61999" y="6208776"/>
            <a:ext cx="7482409"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a:t>
            </a:r>
            <a:r>
              <a:rPr lang="en-US" dirty="0" err="1" smtClean="0"/>
              <a:t>ratleikur</a:t>
            </a:r>
            <a:r>
              <a:rPr lang="en-US" dirty="0" smtClean="0"/>
              <a:t>   </a:t>
            </a:r>
          </a:p>
          <a:p>
            <a:r>
              <a:rPr lang="en-US" dirty="0" smtClean="0"/>
              <a:t>© Hrefna Birna Björnsdóttir og Sigríður Nanna Heimisdóttir © Námsgagnastofnun 2011 - 09935</a:t>
            </a:r>
            <a:endParaRPr lang="en-US" dirty="0"/>
          </a:p>
        </p:txBody>
      </p:sp>
      <p:grpSp>
        <p:nvGrpSpPr>
          <p:cNvPr id="3" name="Group 2"/>
          <p:cNvGrpSpPr/>
          <p:nvPr/>
        </p:nvGrpSpPr>
        <p:grpSpPr>
          <a:xfrm>
            <a:off x="801369" y="524849"/>
            <a:ext cx="7519914" cy="5352423"/>
            <a:chOff x="801369" y="524849"/>
            <a:chExt cx="7519914" cy="5352423"/>
          </a:xfrm>
        </p:grpSpPr>
        <p:sp>
          <p:nvSpPr>
            <p:cNvPr id="4" name="Rectangle 3"/>
            <p:cNvSpPr/>
            <p:nvPr/>
          </p:nvSpPr>
          <p:spPr>
            <a:xfrm>
              <a:off x="3062549" y="524849"/>
              <a:ext cx="3312368" cy="43204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Leikur</a:t>
              </a:r>
              <a:endParaRPr lang="en-US" dirty="0">
                <a:solidFill>
                  <a:schemeClr val="tx1"/>
                </a:solidFill>
              </a:endParaRPr>
            </a:p>
          </p:txBody>
        </p:sp>
        <p:sp>
          <p:nvSpPr>
            <p:cNvPr id="5" name="Rectangle 4"/>
            <p:cNvSpPr/>
            <p:nvPr/>
          </p:nvSpPr>
          <p:spPr>
            <a:xfrm>
              <a:off x="801370" y="5301208"/>
              <a:ext cx="7515043" cy="57606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dirty="0" smtClean="0">
                  <a:solidFill>
                    <a:schemeClr val="tx1"/>
                  </a:solidFill>
                </a:rPr>
                <a:t>Stöð 6</a:t>
              </a:r>
              <a:endParaRPr lang="en-US" dirty="0">
                <a:solidFill>
                  <a:schemeClr val="tx1"/>
                </a:solidFill>
              </a:endParaRPr>
            </a:p>
          </p:txBody>
        </p:sp>
        <p:sp>
          <p:nvSpPr>
            <p:cNvPr id="8" name="Rectangle 7"/>
            <p:cNvSpPr/>
            <p:nvPr/>
          </p:nvSpPr>
          <p:spPr>
            <a:xfrm>
              <a:off x="805251" y="2128514"/>
              <a:ext cx="7511165" cy="581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dirty="0" smtClean="0">
                  <a:solidFill>
                    <a:schemeClr val="tx1"/>
                  </a:solidFill>
                </a:rPr>
                <a:t>Stöð 2</a:t>
              </a:r>
              <a:endParaRPr lang="en-US" dirty="0">
                <a:solidFill>
                  <a:schemeClr val="tx1"/>
                </a:solidFill>
              </a:endParaRPr>
            </a:p>
          </p:txBody>
        </p:sp>
        <p:sp>
          <p:nvSpPr>
            <p:cNvPr id="9" name="Rectangle 8"/>
            <p:cNvSpPr/>
            <p:nvPr/>
          </p:nvSpPr>
          <p:spPr>
            <a:xfrm>
              <a:off x="801373" y="2924944"/>
              <a:ext cx="7515043" cy="57606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dirty="0" smtClean="0">
                  <a:solidFill>
                    <a:schemeClr val="tx1"/>
                  </a:solidFill>
                </a:rPr>
                <a:t>Stöð 3</a:t>
              </a:r>
              <a:endParaRPr lang="en-US" dirty="0">
                <a:solidFill>
                  <a:schemeClr val="tx1"/>
                </a:solidFill>
              </a:endParaRPr>
            </a:p>
          </p:txBody>
        </p:sp>
        <p:sp>
          <p:nvSpPr>
            <p:cNvPr id="10" name="Rectangle 9"/>
            <p:cNvSpPr/>
            <p:nvPr/>
          </p:nvSpPr>
          <p:spPr>
            <a:xfrm>
              <a:off x="801369" y="3717032"/>
              <a:ext cx="7515044" cy="57606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dirty="0" smtClean="0">
                  <a:solidFill>
                    <a:schemeClr val="tx1"/>
                  </a:solidFill>
                </a:rPr>
                <a:t>Stöð 4</a:t>
              </a:r>
              <a:endParaRPr lang="en-US" dirty="0">
                <a:solidFill>
                  <a:schemeClr val="tx1"/>
                </a:solidFill>
              </a:endParaRPr>
            </a:p>
          </p:txBody>
        </p:sp>
        <p:sp>
          <p:nvSpPr>
            <p:cNvPr id="12" name="Rectangle 11"/>
            <p:cNvSpPr/>
            <p:nvPr/>
          </p:nvSpPr>
          <p:spPr>
            <a:xfrm>
              <a:off x="801371" y="1284288"/>
              <a:ext cx="7515043" cy="57606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dirty="0" smtClean="0">
                  <a:solidFill>
                    <a:schemeClr val="tx1"/>
                  </a:solidFill>
                </a:rPr>
                <a:t>Stöð 1</a:t>
              </a:r>
              <a:endParaRPr lang="en-US" dirty="0">
                <a:solidFill>
                  <a:schemeClr val="tx1"/>
                </a:solidFill>
              </a:endParaRPr>
            </a:p>
          </p:txBody>
        </p:sp>
        <p:sp>
          <p:nvSpPr>
            <p:cNvPr id="14" name="Rectangle 13"/>
            <p:cNvSpPr/>
            <p:nvPr/>
          </p:nvSpPr>
          <p:spPr>
            <a:xfrm>
              <a:off x="806240" y="4478494"/>
              <a:ext cx="7515043" cy="57606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dirty="0" smtClean="0">
                  <a:solidFill>
                    <a:schemeClr val="tx1"/>
                  </a:solidFill>
                </a:rPr>
                <a:t>Stöð </a:t>
              </a:r>
              <a:r>
                <a:rPr lang="is-IS" dirty="0">
                  <a:solidFill>
                    <a:schemeClr val="tx1"/>
                  </a:solidFill>
                </a:rPr>
                <a:t>5</a:t>
              </a:r>
              <a:endParaRPr lang="en-US" dirty="0">
                <a:solidFill>
                  <a:schemeClr val="tx1"/>
                </a:solidFill>
              </a:endParaRPr>
            </a:p>
          </p:txBody>
        </p:sp>
      </p:grpSp>
      <p:sp>
        <p:nvSpPr>
          <p:cNvPr id="16" name="Oval 15"/>
          <p:cNvSpPr/>
          <p:nvPr/>
        </p:nvSpPr>
        <p:spPr>
          <a:xfrm rot="20814629">
            <a:off x="675396" y="328465"/>
            <a:ext cx="1763564" cy="102509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600" dirty="0" smtClean="0">
                <a:solidFill>
                  <a:schemeClr val="tx1"/>
                </a:solidFill>
              </a:rPr>
              <a:t>Eða settu svæðin inn í þessa </a:t>
            </a:r>
            <a:r>
              <a:rPr lang="is-IS" sz="1600" dirty="0" smtClean="0">
                <a:solidFill>
                  <a:schemeClr val="tx1"/>
                </a:solidFill>
              </a:rPr>
              <a:t>töflu! </a:t>
            </a:r>
            <a:endParaRPr lang="en-US" sz="1600"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52798012"/>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11673" y="332656"/>
            <a:ext cx="3430872" cy="1047974"/>
          </a:xfrm>
        </p:spPr>
        <p:txBody>
          <a:bodyPr>
            <a:normAutofit/>
          </a:bodyPr>
          <a:lstStyle/>
          <a:p>
            <a:r>
              <a:rPr lang="is-IS" dirty="0" smtClean="0"/>
              <a:t>Stöð 1 </a:t>
            </a:r>
            <a:endParaRPr lang="en-US" dirty="0"/>
          </a:p>
        </p:txBody>
      </p:sp>
      <p:sp>
        <p:nvSpPr>
          <p:cNvPr id="3" name="Content Placeholder 2"/>
          <p:cNvSpPr>
            <a:spLocks noGrp="1"/>
          </p:cNvSpPr>
          <p:nvPr>
            <p:ph idx="1"/>
          </p:nvPr>
        </p:nvSpPr>
        <p:spPr>
          <a:xfrm>
            <a:off x="2780600" y="1745325"/>
            <a:ext cx="5610200" cy="2655168"/>
          </a:xfrm>
        </p:spPr>
        <p:txBody>
          <a:bodyPr>
            <a:normAutofit fontScale="92500" lnSpcReduction="10000"/>
          </a:bodyPr>
          <a:lstStyle/>
          <a:p>
            <a:pPr marL="0" indent="0">
              <a:buNone/>
            </a:pPr>
            <a:r>
              <a:rPr lang="is-IS" dirty="0" smtClean="0"/>
              <a:t>Hvernig endar málshátturinn. </a:t>
            </a:r>
          </a:p>
          <a:p>
            <a:pPr marL="0" indent="0">
              <a:buNone/>
            </a:pPr>
            <a:r>
              <a:rPr lang="is-IS" dirty="0" smtClean="0"/>
              <a:t>Enginn verður óbarinn _______________</a:t>
            </a:r>
          </a:p>
          <a:p>
            <a:pPr marL="0" indent="0">
              <a:buNone/>
            </a:pPr>
            <a:endParaRPr lang="is-IS" dirty="0" smtClean="0"/>
          </a:p>
          <a:p>
            <a:pPr marL="0" indent="0">
              <a:buNone/>
            </a:pPr>
            <a:r>
              <a:rPr lang="is-IS" dirty="0" smtClean="0"/>
              <a:t>Skrifaðu svarið í bókina þína.</a:t>
            </a:r>
          </a:p>
          <a:p>
            <a:pPr marL="0" indent="0">
              <a:buNone/>
            </a:pPr>
            <a:endParaRPr lang="is-IS" dirty="0"/>
          </a:p>
          <a:p>
            <a:pPr marL="0" indent="0">
              <a:buNone/>
            </a:pPr>
            <a:r>
              <a:rPr lang="is-IS" dirty="0" smtClean="0"/>
              <a:t>Finndu næstu vísbendingu hjá hjólageymslunni</a:t>
            </a:r>
            <a:endParaRPr lang="is-IS" dirty="0"/>
          </a:p>
          <a:p>
            <a:pPr marL="0" indent="0">
              <a:buNone/>
            </a:pPr>
            <a:r>
              <a:rPr lang="is-IS" dirty="0" smtClean="0"/>
              <a:t> </a:t>
            </a:r>
            <a:endParaRPr lang="en-US" dirty="0"/>
          </a:p>
        </p:txBody>
      </p:sp>
      <p:cxnSp>
        <p:nvCxnSpPr>
          <p:cNvPr id="6" name="Straight Arrow Connector 5"/>
          <p:cNvCxnSpPr/>
          <p:nvPr/>
        </p:nvCxnSpPr>
        <p:spPr>
          <a:xfrm flipV="1">
            <a:off x="2195735" y="4075841"/>
            <a:ext cx="586925" cy="649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17931" y="4488983"/>
            <a:ext cx="1758890" cy="122413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Notaðu </a:t>
            </a:r>
            <a:r>
              <a:rPr lang="is-IS" dirty="0" smtClean="0">
                <a:solidFill>
                  <a:schemeClr val="tx1"/>
                </a:solidFill>
              </a:rPr>
              <a:t>boðhátt!</a:t>
            </a:r>
            <a:endParaRPr lang="en-US" dirty="0">
              <a:solidFill>
                <a:schemeClr val="tx1"/>
              </a:solidFill>
            </a:endParaRPr>
          </a:p>
        </p:txBody>
      </p:sp>
      <p:cxnSp>
        <p:nvCxnSpPr>
          <p:cNvPr id="11" name="Straight Arrow Connector 10"/>
          <p:cNvCxnSpPr/>
          <p:nvPr/>
        </p:nvCxnSpPr>
        <p:spPr>
          <a:xfrm flipV="1">
            <a:off x="1691680" y="3300878"/>
            <a:ext cx="1090980" cy="11881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a:off x="761999" y="6208776"/>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79217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6781800" cy="943000"/>
          </a:xfrm>
        </p:spPr>
        <p:txBody>
          <a:bodyPr>
            <a:normAutofit/>
          </a:bodyPr>
          <a:lstStyle/>
          <a:p>
            <a:r>
              <a:rPr lang="is-IS" dirty="0" smtClean="0"/>
              <a:t>Búðu til ratleik</a:t>
            </a:r>
            <a:endParaRPr lang="en-US" dirty="0"/>
          </a:p>
        </p:txBody>
      </p:sp>
      <p:sp>
        <p:nvSpPr>
          <p:cNvPr id="3" name="Content Placeholder 2"/>
          <p:cNvSpPr>
            <a:spLocks noGrp="1"/>
          </p:cNvSpPr>
          <p:nvPr>
            <p:ph idx="1"/>
          </p:nvPr>
        </p:nvSpPr>
        <p:spPr>
          <a:xfrm>
            <a:off x="755576" y="1916832"/>
            <a:ext cx="7543800" cy="3535288"/>
          </a:xfrm>
        </p:spPr>
        <p:txBody>
          <a:bodyPr>
            <a:normAutofit/>
          </a:bodyPr>
          <a:lstStyle/>
          <a:p>
            <a:r>
              <a:rPr lang="is-IS" dirty="0" smtClean="0"/>
              <a:t>Búðu til ratleik með sex stöðvum</a:t>
            </a:r>
          </a:p>
          <a:p>
            <a:r>
              <a:rPr lang="is-IS" dirty="0" smtClean="0"/>
              <a:t>Hafðu sagnir í boðhætti</a:t>
            </a:r>
          </a:p>
          <a:p>
            <a:r>
              <a:rPr lang="is-IS" dirty="0" smtClean="0"/>
              <a:t>Veldu svæði sem þú hyggst nota</a:t>
            </a:r>
          </a:p>
          <a:p>
            <a:r>
              <a:rPr lang="is-IS" dirty="0" smtClean="0"/>
              <a:t>Settu póstana á réttar stöðvar </a:t>
            </a:r>
            <a:endParaRPr lang="en-US" dirty="0" smtClean="0"/>
          </a:p>
          <a:p>
            <a:r>
              <a:rPr lang="is-IS" dirty="0" smtClean="0"/>
              <a:t>Prófaðu leikinn</a:t>
            </a:r>
            <a:endParaRPr lang="en-US" dirty="0" smtClean="0"/>
          </a:p>
        </p:txBody>
      </p:sp>
      <p:sp>
        <p:nvSpPr>
          <p:cNvPr id="4" name="Footer Placeholder 3"/>
          <p:cNvSpPr>
            <a:spLocks noGrp="1"/>
          </p:cNvSpPr>
          <p:nvPr>
            <p:ph type="ftr" sz="quarter" idx="11"/>
          </p:nvPr>
        </p:nvSpPr>
        <p:spPr>
          <a:xfrm>
            <a:off x="761999" y="6208776"/>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Leiðbeiningar</a:t>
            </a:r>
            <a:r>
              <a:rPr lang="en-US" dirty="0" smtClean="0"/>
              <a:t> – </a:t>
            </a:r>
            <a:r>
              <a:rPr lang="en-US" dirty="0" err="1" smtClean="0"/>
              <a:t>ratleikur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7716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370</TotalTime>
  <Words>1268</Words>
  <Application>Microsoft Macintosh PowerPoint</Application>
  <PresentationFormat>On-screen Show (4:3)</PresentationFormat>
  <Paragraphs>123</Paragraphs>
  <Slides>14</Slides>
  <Notes>14</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NewsPrint</vt:lpstr>
      <vt:lpstr>Leiðbeiningar </vt:lpstr>
      <vt:lpstr>Slide 2</vt:lpstr>
      <vt:lpstr>Slide 3</vt:lpstr>
      <vt:lpstr>Slide 4</vt:lpstr>
      <vt:lpstr>Ratleikur</vt:lpstr>
      <vt:lpstr>Ratleikur með sex stöðvum – undirbúningur </vt:lpstr>
      <vt:lpstr>Slide 7</vt:lpstr>
      <vt:lpstr>Stöð 1 </vt:lpstr>
      <vt:lpstr>Búðu til ratleik</vt:lpstr>
      <vt:lpstr>  Um ratleiki</vt:lpstr>
      <vt:lpstr>Slide 11</vt:lpstr>
      <vt:lpstr>Slide 12</vt:lpstr>
      <vt:lpstr>Hvað þarftu?</vt:lpstr>
      <vt:lpstr>Slide 14</vt:lpstr>
    </vt:vector>
  </TitlesOfParts>
  <Company>UTM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Leiðbeiningar</dc:title>
  <dc:creator>Sigríður Nanna Heimisdóttir</dc:creator>
  <cp:lastModifiedBy>Umbrot</cp:lastModifiedBy>
  <cp:revision>32</cp:revision>
  <dcterms:created xsi:type="dcterms:W3CDTF">2011-10-25T09:08:20Z</dcterms:created>
  <dcterms:modified xsi:type="dcterms:W3CDTF">2011-10-25T09:53:14Z</dcterms:modified>
</cp:coreProperties>
</file>