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notesSlides/notesSlide13.xml" ContentType="application/vnd.openxmlformats-officedocument.presentationml.notes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20" r:id="rId1"/>
  </p:sldMasterIdLst>
  <p:notesMasterIdLst>
    <p:notesMasterId r:id="rId15"/>
  </p:notesMasterIdLst>
  <p:sldIdLst>
    <p:sldId id="256" r:id="rId2"/>
    <p:sldId id="271" r:id="rId3"/>
    <p:sldId id="272" r:id="rId4"/>
    <p:sldId id="257" r:id="rId5"/>
    <p:sldId id="267" r:id="rId6"/>
    <p:sldId id="259" r:id="rId7"/>
    <p:sldId id="258" r:id="rId8"/>
    <p:sldId id="262" r:id="rId9"/>
    <p:sldId id="268" r:id="rId10"/>
    <p:sldId id="266" r:id="rId11"/>
    <p:sldId id="269" r:id="rId12"/>
    <p:sldId id="275"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3362" autoAdjust="0"/>
  </p:normalViewPr>
  <p:slideViewPr>
    <p:cSldViewPr>
      <p:cViewPr>
        <p:scale>
          <a:sx n="150" d="100"/>
          <a:sy n="150" d="100"/>
        </p:scale>
        <p:origin x="-1152" y="-8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948988-9D53-4F7D-B795-075DBF628124}" type="datetimeFigureOut">
              <a:rPr lang="en-US" smtClean="0"/>
              <a:pPr/>
              <a:t>10/25/11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2089CD-636D-44B6-9837-C814B4AEAA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4297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Í þessum hluta verður tekið dæmi</a:t>
            </a:r>
            <a:r>
              <a:rPr lang="is-IS" baseline="0" dirty="0" smtClean="0"/>
              <a:t> um það hvernig hægt er að nota beinagrindur til að skrifa, skilja og skipuleggja blaðagrein. </a:t>
            </a:r>
            <a:endParaRPr lang="en-US" dirty="0"/>
          </a:p>
        </p:txBody>
      </p:sp>
      <p:sp>
        <p:nvSpPr>
          <p:cNvPr id="4" name="Slide Number Placeholder 3"/>
          <p:cNvSpPr>
            <a:spLocks noGrp="1"/>
          </p:cNvSpPr>
          <p:nvPr>
            <p:ph type="sldNum" sz="quarter" idx="10"/>
          </p:nvPr>
        </p:nvSpPr>
        <p:spPr/>
        <p:txBody>
          <a:bodyPr/>
          <a:lstStyle/>
          <a:p>
            <a:fld id="{682089CD-636D-44B6-9837-C814B4AEAA22}"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8663278"/>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Þegar nemendur hafa lokið við viðtalið </a:t>
            </a:r>
            <a:r>
              <a:rPr lang="is-IS" baseline="0" dirty="0" smtClean="0"/>
              <a:t>setja þeir það  í réttri </a:t>
            </a:r>
            <a:r>
              <a:rPr lang="is-IS" baseline="0" dirty="0" err="1" smtClean="0"/>
              <a:t>atburðarrás</a:t>
            </a:r>
            <a:r>
              <a:rPr lang="is-IS" baseline="0" dirty="0" smtClean="0"/>
              <a:t> inn í beinagrind. Þeir skrifa upphafsetningu á greinina og lokaorð áður en lengra er haldið.</a:t>
            </a:r>
            <a:endParaRPr lang="en-US" dirty="0"/>
          </a:p>
        </p:txBody>
      </p:sp>
      <p:sp>
        <p:nvSpPr>
          <p:cNvPr id="4" name="Slide Number Placeholder 3"/>
          <p:cNvSpPr>
            <a:spLocks noGrp="1"/>
          </p:cNvSpPr>
          <p:nvPr>
            <p:ph type="sldNum" sz="quarter" idx="10"/>
          </p:nvPr>
        </p:nvSpPr>
        <p:spPr/>
        <p:txBody>
          <a:bodyPr/>
          <a:lstStyle/>
          <a:p>
            <a:fld id="{682089CD-636D-44B6-9837-C814B4AEAA22}"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1140949"/>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Hér má sjá </a:t>
            </a:r>
            <a:r>
              <a:rPr lang="is-IS" dirty="0" err="1" smtClean="0"/>
              <a:t>glæru</a:t>
            </a:r>
            <a:r>
              <a:rPr lang="is-IS" dirty="0" smtClean="0"/>
              <a:t> með ritunarramma.</a:t>
            </a:r>
            <a:r>
              <a:rPr lang="is-IS" baseline="0" dirty="0" smtClean="0"/>
              <a:t> Nemendur geta haft hugflæði og komið með hugmyndir að grípandi fyrirsögnum á blaðagreinina. Þeir hafa val um hvort þeir nota sameiginlega hugmynd eða finna sína eigin fyrirsögn. Í reitinn Samantekt kemur upphafssetningin </a:t>
            </a:r>
            <a:r>
              <a:rPr lang="is-IS" baseline="0" dirty="0" err="1" smtClean="0"/>
              <a:t>úr</a:t>
            </a:r>
            <a:r>
              <a:rPr lang="is-IS" baseline="0" dirty="0" smtClean="0"/>
              <a:t> beinagrindinni. Á næstu glæru er að finna auðan ritunarramma. Hann má prenta út og nemendur geta unnið uppkast að greininni. Hann er hugsaður til að aðstoða nemendur við að skipuleggja frásögnina. </a:t>
            </a:r>
            <a:endParaRPr lang="en-US" dirty="0"/>
          </a:p>
        </p:txBody>
      </p:sp>
      <p:sp>
        <p:nvSpPr>
          <p:cNvPr id="4" name="Slide Number Placeholder 3"/>
          <p:cNvSpPr>
            <a:spLocks noGrp="1"/>
          </p:cNvSpPr>
          <p:nvPr>
            <p:ph type="sldNum" sz="quarter" idx="10"/>
          </p:nvPr>
        </p:nvSpPr>
        <p:spPr/>
        <p:txBody>
          <a:bodyPr/>
          <a:lstStyle/>
          <a:p>
            <a:fld id="{682089CD-636D-44B6-9837-C814B4AEAA22}"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4027268"/>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Hér er ritunarrammi til útprentunar</a:t>
            </a:r>
            <a:r>
              <a:rPr lang="is-IS" baseline="0" dirty="0" smtClean="0"/>
              <a:t> eða til að vista inn á tölvu fyrir nemendur. Þeir vinna uppkast að greininni og /eða lokaafurð inn í rammann. Gott er að minna nemendur á hvaða hlutverki ljósmyndir og teikningar gegna í dagblöðum. Skoða má nokkur dagblöð með það í huga.</a:t>
            </a:r>
            <a:endParaRPr lang="en-US" dirty="0"/>
          </a:p>
        </p:txBody>
      </p:sp>
      <p:sp>
        <p:nvSpPr>
          <p:cNvPr id="4" name="Slide Number Placeholder 3"/>
          <p:cNvSpPr>
            <a:spLocks noGrp="1"/>
          </p:cNvSpPr>
          <p:nvPr>
            <p:ph type="sldNum" sz="quarter" idx="10"/>
          </p:nvPr>
        </p:nvSpPr>
        <p:spPr/>
        <p:txBody>
          <a:bodyPr/>
          <a:lstStyle/>
          <a:p>
            <a:fld id="{682089CD-636D-44B6-9837-C814B4AEAA22}"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4027268"/>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Sjálfsmat</a:t>
            </a:r>
            <a:r>
              <a:rPr lang="is-IS" baseline="0" dirty="0" smtClean="0"/>
              <a:t> nemenda. </a:t>
            </a:r>
          </a:p>
          <a:p>
            <a:endParaRPr lang="is-IS" baseline="0" dirty="0" smtClean="0"/>
          </a:p>
          <a:p>
            <a:r>
              <a:rPr lang="is-IS" baseline="0" dirty="0" smtClean="0"/>
              <a:t>Mikilvægt er að kennari fari yfir sjálfmatið með nemendum og kenni þeim að nota það strax í upphafi. Kennari getur svo </a:t>
            </a:r>
            <a:r>
              <a:rPr lang="is-IS" baseline="0" dirty="0" err="1" smtClean="0"/>
              <a:t>nýtt</a:t>
            </a:r>
            <a:r>
              <a:rPr lang="is-IS" baseline="0" dirty="0" smtClean="0"/>
              <a:t> sér það til að skoða þá þætti sem þarfnast hugsanlegra lagfæringa með nemendum.</a:t>
            </a:r>
          </a:p>
          <a:p>
            <a:endParaRPr lang="is-IS" baseline="0" dirty="0" smtClean="0"/>
          </a:p>
          <a:p>
            <a:r>
              <a:rPr lang="is-IS" baseline="0" dirty="0" smtClean="0"/>
              <a:t>Í hjálparbanka má finna önnur form sem hægt er að aðlaga að verkefnum.</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82089CD-636D-44B6-9837-C814B4AEAA22}"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0841906"/>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solidFill>
                  <a:srgbClr val="FF0000"/>
                </a:solidFill>
              </a:rPr>
              <a:t>Þetta </a:t>
            </a:r>
            <a:r>
              <a:rPr lang="is-IS" baseline="0" dirty="0" smtClean="0"/>
              <a:t>er blaðsíða úr bókinni </a:t>
            </a:r>
            <a:r>
              <a:rPr lang="is-IS" i="1" baseline="0" dirty="0" smtClean="0"/>
              <a:t>Beinagrindur</a:t>
            </a:r>
            <a:r>
              <a:rPr lang="is-IS" baseline="0" dirty="0" smtClean="0"/>
              <a:t> og sýnir helstu gerðir frásagnartexta. Kennari getur valið eina eða fleiri gerðir til að vinna með nemendum sínum, allt eftir getu hópsins og einstaklinganna. Hér er valið að fjalla um ritun blaðagreinar en kennari getur kynnt fyrir nemendum fleiri textagerðir en ætlað er að vinna með.</a:t>
            </a:r>
          </a:p>
          <a:p>
            <a:endParaRPr lang="is-IS" baseline="0" dirty="0" smtClean="0"/>
          </a:p>
        </p:txBody>
      </p:sp>
      <p:sp>
        <p:nvSpPr>
          <p:cNvPr id="4" name="Slide Number Placeholder 3"/>
          <p:cNvSpPr>
            <a:spLocks noGrp="1"/>
          </p:cNvSpPr>
          <p:nvPr>
            <p:ph type="sldNum" sz="quarter" idx="10"/>
          </p:nvPr>
        </p:nvSpPr>
        <p:spPr/>
        <p:txBody>
          <a:bodyPr/>
          <a:lstStyle/>
          <a:p>
            <a:fld id="{682089CD-636D-44B6-9837-C814B4AEAA22}"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269257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t>Þetta er beinagrind frásagnartexta.</a:t>
            </a:r>
            <a:r>
              <a:rPr lang="is-IS" baseline="0" dirty="0" smtClean="0"/>
              <a:t> </a:t>
            </a:r>
            <a:r>
              <a:rPr lang="is-IS" dirty="0" smtClean="0"/>
              <a:t>Frásögn er alltaf skrifuð í réttri tímaröð.</a:t>
            </a:r>
            <a:r>
              <a:rPr lang="is-IS" baseline="0" dirty="0" smtClean="0"/>
              <a:t> </a:t>
            </a:r>
            <a:r>
              <a:rPr lang="is-IS" dirty="0" smtClean="0"/>
              <a:t>Hægt er</a:t>
            </a:r>
            <a:r>
              <a:rPr lang="is-IS" baseline="0" dirty="0" smtClean="0"/>
              <a:t> að nota beinagrindina til að setja inn atburði eða hugmyndir sem nota á í rituninni.</a:t>
            </a:r>
            <a:endParaRPr lang="en-US" dirty="0" smtClean="0"/>
          </a:p>
          <a:p>
            <a:endParaRPr lang="is-IS" dirty="0" smtClean="0"/>
          </a:p>
          <a:p>
            <a:r>
              <a:rPr lang="is-IS" baseline="0" dirty="0" smtClean="0"/>
              <a:t>Mikilvægt er að kenna nemendum að þekkja og nota táknmyndirnar sem notaðar eru í bókinni, það auðveldar ritferlið. Frásögn segir frá í réttri tímaröð. Kennari getur farið yfir það af hverju tímaröð er mikilvæg í frásögn, hvernig hljómar t.d. bréf þar sem vaðið er úr einu í annað? Er t.d. ekki mikilvægt að blaðamaður segi frá </a:t>
            </a:r>
            <a:r>
              <a:rPr lang="is-IS" baseline="0" noProof="0" dirty="0" smtClean="0"/>
              <a:t>atburðum í réttri tímaröð?</a:t>
            </a:r>
            <a:endParaRPr lang="en-US" dirty="0"/>
          </a:p>
        </p:txBody>
      </p:sp>
      <p:sp>
        <p:nvSpPr>
          <p:cNvPr id="4" name="Slide Number Placeholder 3"/>
          <p:cNvSpPr>
            <a:spLocks noGrp="1"/>
          </p:cNvSpPr>
          <p:nvPr>
            <p:ph type="sldNum" sz="quarter" idx="10"/>
          </p:nvPr>
        </p:nvSpPr>
        <p:spPr/>
        <p:txBody>
          <a:bodyPr/>
          <a:lstStyle/>
          <a:p>
            <a:fld id="{682089CD-636D-44B6-9837-C814B4AEAA22}"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0677287"/>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Hér</a:t>
            </a:r>
            <a:r>
              <a:rPr lang="is-IS" baseline="0" dirty="0" smtClean="0"/>
              <a:t> getur kennarinn sýnt og útskýrt helstu hugtök tengd dagblaði. Kennarinn getur mætt með dagblöð í kennslustundina og nemendur skoða sjálfir dagblöð með hugtökin í huga. Eins geta nemendur klippt forsíðuna niður og límt á blað og merkt inn á hugtökin.</a:t>
            </a:r>
            <a:endParaRPr lang="en-US" dirty="0"/>
          </a:p>
        </p:txBody>
      </p:sp>
      <p:sp>
        <p:nvSpPr>
          <p:cNvPr id="4" name="Slide Number Placeholder 3"/>
          <p:cNvSpPr>
            <a:spLocks noGrp="1"/>
          </p:cNvSpPr>
          <p:nvPr>
            <p:ph type="sldNum" sz="quarter" idx="10"/>
          </p:nvPr>
        </p:nvSpPr>
        <p:spPr/>
        <p:txBody>
          <a:bodyPr/>
          <a:lstStyle/>
          <a:p>
            <a:fld id="{682089CD-636D-44B6-9837-C814B4AEAA22}"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7502458"/>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Tilga</a:t>
            </a:r>
            <a:r>
              <a:rPr lang="is-IS" baseline="0" dirty="0" smtClean="0"/>
              <a:t>ngur dagblaða og tímarita. Kennari getur haft hugflæði með nemendum og velt fyrir sér tilgangi með dagblaða- og </a:t>
            </a:r>
            <a:r>
              <a:rPr lang="is-IS" baseline="0" dirty="0" err="1" smtClean="0"/>
              <a:t>tímaritaútgáfu</a:t>
            </a:r>
            <a:r>
              <a:rPr lang="is-IS" baseline="0" dirty="0" smtClean="0"/>
              <a:t> áður en að </a:t>
            </a:r>
            <a:r>
              <a:rPr lang="is-IS" baseline="0" dirty="0" err="1" smtClean="0"/>
              <a:t>glæran</a:t>
            </a:r>
            <a:r>
              <a:rPr lang="is-IS" baseline="0" dirty="0" smtClean="0"/>
              <a:t> er sýnd. Hægt er að útskýra muninn á árgangi og tölublaði.</a:t>
            </a:r>
            <a:endParaRPr lang="en-US" dirty="0"/>
          </a:p>
        </p:txBody>
      </p:sp>
      <p:sp>
        <p:nvSpPr>
          <p:cNvPr id="4" name="Slide Number Placeholder 3"/>
          <p:cNvSpPr>
            <a:spLocks noGrp="1"/>
          </p:cNvSpPr>
          <p:nvPr>
            <p:ph type="sldNum" sz="quarter" idx="10"/>
          </p:nvPr>
        </p:nvSpPr>
        <p:spPr/>
        <p:txBody>
          <a:bodyPr/>
          <a:lstStyle/>
          <a:p>
            <a:fld id="{682089CD-636D-44B6-9837-C814B4AEAA22}"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6394650"/>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Á þessari</a:t>
            </a:r>
            <a:r>
              <a:rPr lang="is-IS" baseline="0" dirty="0" smtClean="0"/>
              <a:t> glæru má sjá d</a:t>
            </a:r>
            <a:r>
              <a:rPr lang="is-IS" dirty="0" smtClean="0"/>
              <a:t>æmi um frétt</a:t>
            </a:r>
            <a:r>
              <a:rPr lang="is-IS" baseline="0" dirty="0" smtClean="0"/>
              <a:t> og það að nota fréttir frá líðandi stund. Mikilvægt er að finna frétt sem passar við aldur og áhugasvið nemenda. </a:t>
            </a:r>
            <a:endParaRPr lang="en-US" dirty="0"/>
          </a:p>
        </p:txBody>
      </p:sp>
      <p:sp>
        <p:nvSpPr>
          <p:cNvPr id="4" name="Slide Number Placeholder 3"/>
          <p:cNvSpPr>
            <a:spLocks noGrp="1"/>
          </p:cNvSpPr>
          <p:nvPr>
            <p:ph type="sldNum" sz="quarter" idx="10"/>
          </p:nvPr>
        </p:nvSpPr>
        <p:spPr/>
        <p:txBody>
          <a:bodyPr/>
          <a:lstStyle/>
          <a:p>
            <a:fld id="{682089CD-636D-44B6-9837-C814B4AEAA22}"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6918159"/>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Hér er fréttin sett</a:t>
            </a:r>
            <a:r>
              <a:rPr lang="is-IS" baseline="0" dirty="0" smtClean="0"/>
              <a:t> upp í beinagrind til að sýna hvernig hún er uppbyggð. Til að byrja með er gott að kennarinn geri þetta með nemendum en síðar geta nemendur sjálfir spreytt sig. Það er æskilegt að benda á fréttir þar sem að uppbygging er skýr með góðri upphafssetningu, atburðarrás og skýrri niðurstöðu. </a:t>
            </a:r>
            <a:endParaRPr lang="en-US" dirty="0"/>
          </a:p>
        </p:txBody>
      </p:sp>
      <p:sp>
        <p:nvSpPr>
          <p:cNvPr id="4" name="Slide Number Placeholder 3"/>
          <p:cNvSpPr>
            <a:spLocks noGrp="1"/>
          </p:cNvSpPr>
          <p:nvPr>
            <p:ph type="sldNum" sz="quarter" idx="10"/>
          </p:nvPr>
        </p:nvSpPr>
        <p:spPr/>
        <p:txBody>
          <a:bodyPr/>
          <a:lstStyle/>
          <a:p>
            <a:fld id="{682089CD-636D-44B6-9837-C814B4AEAA22}"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9180098"/>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Þetta er dæmi um kveikju</a:t>
            </a:r>
            <a:r>
              <a:rPr lang="is-IS" baseline="0" dirty="0" smtClean="0"/>
              <a:t> </a:t>
            </a:r>
            <a:r>
              <a:rPr lang="is-IS" dirty="0" smtClean="0"/>
              <a:t>að ritun</a:t>
            </a:r>
            <a:r>
              <a:rPr lang="is-IS" baseline="0" dirty="0" smtClean="0"/>
              <a:t> fréttar</a:t>
            </a:r>
            <a:r>
              <a:rPr lang="is-IS" dirty="0" smtClean="0"/>
              <a:t>. Nemendur vinna saman</a:t>
            </a:r>
            <a:r>
              <a:rPr lang="is-IS" baseline="0" dirty="0" smtClean="0"/>
              <a:t> tveir og tveir við gerð fréttar. Orðið sjálfhelda þarf </a:t>
            </a:r>
            <a:r>
              <a:rPr lang="is-IS" baseline="0" dirty="0" err="1" smtClean="0"/>
              <a:t>etv</a:t>
            </a:r>
            <a:r>
              <a:rPr lang="is-IS" baseline="0" dirty="0" smtClean="0"/>
              <a:t>. að útskýra fyrir nemendum og nefna fleiri dæmi.</a:t>
            </a:r>
            <a:endParaRPr lang="en-US" dirty="0"/>
          </a:p>
        </p:txBody>
      </p:sp>
      <p:sp>
        <p:nvSpPr>
          <p:cNvPr id="4" name="Slide Number Placeholder 3"/>
          <p:cNvSpPr>
            <a:spLocks noGrp="1"/>
          </p:cNvSpPr>
          <p:nvPr>
            <p:ph type="sldNum" sz="quarter" idx="10"/>
          </p:nvPr>
        </p:nvSpPr>
        <p:spPr/>
        <p:txBody>
          <a:bodyPr/>
          <a:lstStyle/>
          <a:p>
            <a:fld id="{682089CD-636D-44B6-9837-C814B4AEAA22}"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3344275"/>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Kennari ákveður hvort það</a:t>
            </a:r>
            <a:r>
              <a:rPr lang="is-IS" baseline="0" dirty="0" smtClean="0"/>
              <a:t> á að vinna viðtalið á pappír eða tölvu. Skemmtilegt er að nota tækifærið og kenna nemendum á Publisher eða vinna verkefnið í samstarfi við tölvukennara. Nemendur geta einnig sett upp stutta leikþætti, t.d. leikið sjónvarpsviðtal  við Jón sem lenti í ógöngum á Esjunni. Einnig er tilvalið að velja fjöll í heimabyggð nemenda og flétta saman við samfélagsfræði. Þegar nemendur hafa tekið viðtalið setja þeir atburðarásina inn á b</a:t>
            </a:r>
            <a:r>
              <a:rPr lang="is-IS" dirty="0" smtClean="0"/>
              <a:t>einagrind sem</a:t>
            </a:r>
            <a:r>
              <a:rPr lang="is-IS" baseline="0" dirty="0" smtClean="0"/>
              <a:t> má sjá næstu glæru.</a:t>
            </a:r>
            <a:endParaRPr lang="en-US" dirty="0"/>
          </a:p>
        </p:txBody>
      </p:sp>
      <p:sp>
        <p:nvSpPr>
          <p:cNvPr id="4" name="Slide Number Placeholder 3"/>
          <p:cNvSpPr>
            <a:spLocks noGrp="1"/>
          </p:cNvSpPr>
          <p:nvPr>
            <p:ph type="sldNum" sz="quarter" idx="10"/>
          </p:nvPr>
        </p:nvSpPr>
        <p:spPr/>
        <p:txBody>
          <a:bodyPr/>
          <a:lstStyle/>
          <a:p>
            <a:fld id="{682089CD-636D-44B6-9837-C814B4AEAA22}"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3583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BC6B14-3253-4967-A7F2-4B2E7971E40B}"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 Frásögn-frétt © Hrefna Birna Björnsdóttir og Sigríður Nanna Heimisdóttir ©Námsgagnastofnun 2011 - 09935</a:t>
            </a:r>
            <a:endParaRPr lang="en-US"/>
          </a:p>
        </p:txBody>
      </p:sp>
      <p:sp>
        <p:nvSpPr>
          <p:cNvPr id="6" name="Slide Number Placeholder 5"/>
          <p:cNvSpPr>
            <a:spLocks noGrp="1"/>
          </p:cNvSpPr>
          <p:nvPr>
            <p:ph type="sldNum" sz="quarter" idx="12"/>
          </p:nvPr>
        </p:nvSpPr>
        <p:spPr/>
        <p:txBody>
          <a:bodyPr/>
          <a:lstStyle/>
          <a:p>
            <a:fld id="{0847E712-8301-45DD-98F9-30C5EBC9B95E}"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F404A-989A-4B8E-9B78-43EEDAD9EB9B}"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 Frásögn-frétt © Hrefna Birna Björnsdóttir og Sigríður Nanna Heimisdóttir ©Námsgagnastofnun 2011 - 09935</a:t>
            </a:r>
            <a:endParaRPr lang="en-US"/>
          </a:p>
        </p:txBody>
      </p:sp>
      <p:sp>
        <p:nvSpPr>
          <p:cNvPr id="6" name="Slide Number Placeholder 5"/>
          <p:cNvSpPr>
            <a:spLocks noGrp="1"/>
          </p:cNvSpPr>
          <p:nvPr>
            <p:ph type="sldNum" sz="quarter" idx="12"/>
          </p:nvPr>
        </p:nvSpPr>
        <p:spPr/>
        <p:txBody>
          <a:bodyPr/>
          <a:lstStyle/>
          <a:p>
            <a:fld id="{0847E712-8301-45DD-98F9-30C5EBC9B9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717F6-3ABF-48AB-8CDB-E3EBF20BB188}"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 Frásögn-frétt © Hrefna Birna Björnsdóttir og Sigríður Nanna Heimisdóttir ©Námsgagnastofnun 2011 - 09935</a:t>
            </a:r>
            <a:endParaRPr lang="en-US"/>
          </a:p>
        </p:txBody>
      </p:sp>
      <p:sp>
        <p:nvSpPr>
          <p:cNvPr id="6" name="Slide Number Placeholder 5"/>
          <p:cNvSpPr>
            <a:spLocks noGrp="1"/>
          </p:cNvSpPr>
          <p:nvPr>
            <p:ph type="sldNum" sz="quarter" idx="12"/>
          </p:nvPr>
        </p:nvSpPr>
        <p:spPr/>
        <p:txBody>
          <a:bodyPr/>
          <a:lstStyle/>
          <a:p>
            <a:fld id="{0847E712-8301-45DD-98F9-30C5EBC9B9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DD4FC9-C76D-46AD-957D-B072F19F70AC}"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 Frásögn-frétt © Hrefna Birna Björnsdóttir og Sigríður Nanna Heimisdóttir ©Námsgagnastofnun 2011 - 09935</a:t>
            </a:r>
            <a:endParaRPr lang="en-US"/>
          </a:p>
        </p:txBody>
      </p:sp>
      <p:sp>
        <p:nvSpPr>
          <p:cNvPr id="6" name="Slide Number Placeholder 5"/>
          <p:cNvSpPr>
            <a:spLocks noGrp="1"/>
          </p:cNvSpPr>
          <p:nvPr>
            <p:ph type="sldNum" sz="quarter" idx="12"/>
          </p:nvPr>
        </p:nvSpPr>
        <p:spPr/>
        <p:txBody>
          <a:bodyPr/>
          <a:lstStyle/>
          <a:p>
            <a:fld id="{0847E712-8301-45DD-98F9-30C5EBC9B9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2AC95-943B-41C3-8A93-06A609DCCEFF}"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 Frásögn-frétt © Hrefna Birna Björnsdóttir og Sigríður Nanna Heimisdóttir ©Námsgagnastofnun 2011 - 09935</a:t>
            </a:r>
            <a:endParaRPr lang="en-US"/>
          </a:p>
        </p:txBody>
      </p:sp>
      <p:sp>
        <p:nvSpPr>
          <p:cNvPr id="6" name="Slide Number Placeholder 5"/>
          <p:cNvSpPr>
            <a:spLocks noGrp="1"/>
          </p:cNvSpPr>
          <p:nvPr>
            <p:ph type="sldNum" sz="quarter" idx="12"/>
          </p:nvPr>
        </p:nvSpPr>
        <p:spPr/>
        <p:txBody>
          <a:bodyPr/>
          <a:lstStyle/>
          <a:p>
            <a:fld id="{0847E712-8301-45DD-98F9-30C5EBC9B95E}"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970B1B-CBF6-4800-8358-48C35FB33945}" type="datetime1">
              <a:rPr lang="en-US" smtClean="0"/>
              <a:pPr/>
              <a:t>10/25/11</a:t>
            </a:fld>
            <a:endParaRPr lang="en-US"/>
          </a:p>
        </p:txBody>
      </p:sp>
      <p:sp>
        <p:nvSpPr>
          <p:cNvPr id="6" name="Footer Placeholder 5"/>
          <p:cNvSpPr>
            <a:spLocks noGrp="1"/>
          </p:cNvSpPr>
          <p:nvPr>
            <p:ph type="ftr" sz="quarter" idx="11"/>
          </p:nvPr>
        </p:nvSpPr>
        <p:spPr/>
        <p:txBody>
          <a:bodyPr/>
          <a:lstStyle/>
          <a:p>
            <a:r>
              <a:rPr lang="en-US" smtClean="0"/>
              <a:t>Beinagrindur kennsluleiðbeininga- Frásögn-frétt © Hrefna Birna Björnsdóttir og Sigríður Nanna Heimisdóttir ©Námsgagnastofnun 2011 - 09935</a:t>
            </a:r>
            <a:endParaRPr lang="en-US"/>
          </a:p>
        </p:txBody>
      </p:sp>
      <p:sp>
        <p:nvSpPr>
          <p:cNvPr id="7" name="Slide Number Placeholder 6"/>
          <p:cNvSpPr>
            <a:spLocks noGrp="1"/>
          </p:cNvSpPr>
          <p:nvPr>
            <p:ph type="sldNum" sz="quarter" idx="12"/>
          </p:nvPr>
        </p:nvSpPr>
        <p:spPr/>
        <p:txBody>
          <a:bodyPr/>
          <a:lstStyle/>
          <a:p>
            <a:fld id="{0847E712-8301-45DD-98F9-30C5EBC9B9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384A43-2C73-486B-BEAB-3F29A7668E95}" type="datetime1">
              <a:rPr lang="en-US" smtClean="0"/>
              <a:pPr/>
              <a:t>10/25/11</a:t>
            </a:fld>
            <a:endParaRPr lang="en-US"/>
          </a:p>
        </p:txBody>
      </p:sp>
      <p:sp>
        <p:nvSpPr>
          <p:cNvPr id="8" name="Footer Placeholder 7"/>
          <p:cNvSpPr>
            <a:spLocks noGrp="1"/>
          </p:cNvSpPr>
          <p:nvPr>
            <p:ph type="ftr" sz="quarter" idx="11"/>
          </p:nvPr>
        </p:nvSpPr>
        <p:spPr/>
        <p:txBody>
          <a:bodyPr/>
          <a:lstStyle/>
          <a:p>
            <a:r>
              <a:rPr lang="en-US" smtClean="0"/>
              <a:t>Beinagrindur kennsluleiðbeininga- Frásögn-frétt © Hrefna Birna Björnsdóttir og Sigríður Nanna Heimisdóttir ©Námsgagnastofnun 2011 - 09935</a:t>
            </a:r>
            <a:endParaRPr lang="en-US"/>
          </a:p>
        </p:txBody>
      </p:sp>
      <p:sp>
        <p:nvSpPr>
          <p:cNvPr id="9" name="Slide Number Placeholder 8"/>
          <p:cNvSpPr>
            <a:spLocks noGrp="1"/>
          </p:cNvSpPr>
          <p:nvPr>
            <p:ph type="sldNum" sz="quarter" idx="12"/>
          </p:nvPr>
        </p:nvSpPr>
        <p:spPr/>
        <p:txBody>
          <a:bodyPr/>
          <a:lstStyle/>
          <a:p>
            <a:fld id="{0847E712-8301-45DD-98F9-30C5EBC9B95E}"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DDB78D-8254-4ACA-A36F-6575FB4BE64B}" type="datetime1">
              <a:rPr lang="en-US" smtClean="0"/>
              <a:pPr/>
              <a:t>10/25/11</a:t>
            </a:fld>
            <a:endParaRPr lang="en-US"/>
          </a:p>
        </p:txBody>
      </p:sp>
      <p:sp>
        <p:nvSpPr>
          <p:cNvPr id="4" name="Footer Placeholder 3"/>
          <p:cNvSpPr>
            <a:spLocks noGrp="1"/>
          </p:cNvSpPr>
          <p:nvPr>
            <p:ph type="ftr" sz="quarter" idx="11"/>
          </p:nvPr>
        </p:nvSpPr>
        <p:spPr/>
        <p:txBody>
          <a:bodyPr/>
          <a:lstStyle/>
          <a:p>
            <a:r>
              <a:rPr lang="en-US" smtClean="0"/>
              <a:t>Beinagrindur kennsluleiðbeininga- Frásögn-frétt © Hrefna Birna Björnsdóttir og Sigríður Nanna Heimisdóttir ©Námsgagnastofnun 2011 - 09935</a:t>
            </a:r>
            <a:endParaRPr lang="en-US"/>
          </a:p>
        </p:txBody>
      </p:sp>
      <p:sp>
        <p:nvSpPr>
          <p:cNvPr id="5" name="Slide Number Placeholder 4"/>
          <p:cNvSpPr>
            <a:spLocks noGrp="1"/>
          </p:cNvSpPr>
          <p:nvPr>
            <p:ph type="sldNum" sz="quarter" idx="12"/>
          </p:nvPr>
        </p:nvSpPr>
        <p:spPr/>
        <p:txBody>
          <a:bodyPr/>
          <a:lstStyle/>
          <a:p>
            <a:fld id="{0847E712-8301-45DD-98F9-30C5EBC9B9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A3F36-FE0E-4353-A6A2-72C6D1FE2161}" type="datetime1">
              <a:rPr lang="en-US" smtClean="0"/>
              <a:pPr/>
              <a:t>10/25/11</a:t>
            </a:fld>
            <a:endParaRPr lang="en-US"/>
          </a:p>
        </p:txBody>
      </p:sp>
      <p:sp>
        <p:nvSpPr>
          <p:cNvPr id="3" name="Footer Placeholder 2"/>
          <p:cNvSpPr>
            <a:spLocks noGrp="1"/>
          </p:cNvSpPr>
          <p:nvPr>
            <p:ph type="ftr" sz="quarter" idx="11"/>
          </p:nvPr>
        </p:nvSpPr>
        <p:spPr/>
        <p:txBody>
          <a:bodyPr/>
          <a:lstStyle/>
          <a:p>
            <a:r>
              <a:rPr lang="en-US" smtClean="0"/>
              <a:t>Beinagrindur kennsluleiðbeininga- Frásögn-frétt © Hrefna Birna Björnsdóttir og Sigríður Nanna Heimisdóttir ©Námsgagnastofnun 2011 - 09935</a:t>
            </a:r>
            <a:endParaRPr lang="en-US"/>
          </a:p>
        </p:txBody>
      </p:sp>
      <p:sp>
        <p:nvSpPr>
          <p:cNvPr id="4" name="Slide Number Placeholder 3"/>
          <p:cNvSpPr>
            <a:spLocks noGrp="1"/>
          </p:cNvSpPr>
          <p:nvPr>
            <p:ph type="sldNum" sz="quarter" idx="12"/>
          </p:nvPr>
        </p:nvSpPr>
        <p:spPr/>
        <p:txBody>
          <a:bodyPr/>
          <a:lstStyle/>
          <a:p>
            <a:fld id="{0847E712-8301-45DD-98F9-30C5EBC9B9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16A4C-8ABB-4C93-9AA7-D14C2E2B6ED4}" type="datetime1">
              <a:rPr lang="en-US" smtClean="0"/>
              <a:pPr/>
              <a:t>10/25/11</a:t>
            </a:fld>
            <a:endParaRPr lang="en-US"/>
          </a:p>
        </p:txBody>
      </p:sp>
      <p:sp>
        <p:nvSpPr>
          <p:cNvPr id="6" name="Footer Placeholder 5"/>
          <p:cNvSpPr>
            <a:spLocks noGrp="1"/>
          </p:cNvSpPr>
          <p:nvPr>
            <p:ph type="ftr" sz="quarter" idx="11"/>
          </p:nvPr>
        </p:nvSpPr>
        <p:spPr/>
        <p:txBody>
          <a:bodyPr/>
          <a:lstStyle/>
          <a:p>
            <a:r>
              <a:rPr lang="en-US" smtClean="0"/>
              <a:t>Beinagrindur kennsluleiðbeininga- Frásögn-frétt © Hrefna Birna Björnsdóttir og Sigríður Nanna Heimisdóttir ©Námsgagnastofnun 2011 - 09935</a:t>
            </a:r>
            <a:endParaRPr lang="en-US"/>
          </a:p>
        </p:txBody>
      </p:sp>
      <p:sp>
        <p:nvSpPr>
          <p:cNvPr id="7" name="Slide Number Placeholder 6"/>
          <p:cNvSpPr>
            <a:spLocks noGrp="1"/>
          </p:cNvSpPr>
          <p:nvPr>
            <p:ph type="sldNum" sz="quarter" idx="12"/>
          </p:nvPr>
        </p:nvSpPr>
        <p:spPr/>
        <p:txBody>
          <a:bodyPr/>
          <a:lstStyle/>
          <a:p>
            <a:fld id="{0847E712-8301-45DD-98F9-30C5EBC9B95E}"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E1F8DA-8C4B-4E23-86B3-1CB3C8428FAA}" type="datetime1">
              <a:rPr lang="en-US" smtClean="0"/>
              <a:pPr/>
              <a:t>10/25/11</a:t>
            </a:fld>
            <a:endParaRPr lang="en-US"/>
          </a:p>
        </p:txBody>
      </p:sp>
      <p:sp>
        <p:nvSpPr>
          <p:cNvPr id="6" name="Footer Placeholder 5"/>
          <p:cNvSpPr>
            <a:spLocks noGrp="1"/>
          </p:cNvSpPr>
          <p:nvPr>
            <p:ph type="ftr" sz="quarter" idx="11"/>
          </p:nvPr>
        </p:nvSpPr>
        <p:spPr/>
        <p:txBody>
          <a:bodyPr/>
          <a:lstStyle/>
          <a:p>
            <a:r>
              <a:rPr lang="en-US" smtClean="0"/>
              <a:t>Beinagrindur kennsluleiðbeininga- Frásögn-frétt © Hrefna Birna Björnsdóttir og Sigríður Nanna Heimisdóttir ©Námsgagnastofnun 2011 - 09935</a:t>
            </a:r>
            <a:endParaRPr lang="en-US"/>
          </a:p>
        </p:txBody>
      </p:sp>
      <p:sp>
        <p:nvSpPr>
          <p:cNvPr id="7" name="Slide Number Placeholder 6"/>
          <p:cNvSpPr>
            <a:spLocks noGrp="1"/>
          </p:cNvSpPr>
          <p:nvPr>
            <p:ph type="sldNum" sz="quarter" idx="12"/>
          </p:nvPr>
        </p:nvSpPr>
        <p:spPr/>
        <p:txBody>
          <a:bodyPr/>
          <a:lstStyle/>
          <a:p>
            <a:fld id="{0847E712-8301-45DD-98F9-30C5EBC9B9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94A9A89-D040-48B8-80F0-450DD909D052}" type="datetime1">
              <a:rPr lang="en-US" smtClean="0"/>
              <a:pPr/>
              <a:t>10/25/11</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smtClean="0"/>
              <a:t>Beinagrindur kennsluleiðbeininga- Frásögn-frétt © Hrefna Birna Björnsdóttir og Sigríður Nanna Heimisdóttir ©Námsgagnastofnun 2011 - 09935</a:t>
            </a:r>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847E712-8301-45DD-98F9-30C5EBC9B95E}"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33400"/>
            <a:ext cx="7543800" cy="1524000"/>
          </a:xfrm>
        </p:spPr>
        <p:txBody>
          <a:bodyPr/>
          <a:lstStyle/>
          <a:p>
            <a:r>
              <a:rPr lang="is-IS" sz="7200" dirty="0">
                <a:effectLst>
                  <a:glow rad="101600">
                    <a:schemeClr val="accent3">
                      <a:satMod val="175000"/>
                      <a:alpha val="40000"/>
                    </a:schemeClr>
                  </a:glow>
                  <a:outerShdw blurRad="50800" dist="38100" dir="10800000" algn="r" rotWithShape="0">
                    <a:prstClr val="black">
                      <a:alpha val="40000"/>
                    </a:prstClr>
                  </a:outerShdw>
                </a:effectLst>
              </a:rPr>
              <a:t>Frásögn</a:t>
            </a:r>
            <a:endParaRPr lang="en-US" sz="7200" dirty="0">
              <a:effectLst>
                <a:glow rad="101600">
                  <a:schemeClr val="accent3">
                    <a:satMod val="175000"/>
                    <a:alpha val="40000"/>
                  </a:schemeClr>
                </a:glow>
                <a:outerShdw blurRad="50800" dist="38100" dir="10800000" algn="r" rotWithShape="0">
                  <a:prstClr val="black">
                    <a:alpha val="40000"/>
                  </a:prstClr>
                </a:outerShdw>
              </a:effectLst>
            </a:endParaRPr>
          </a:p>
        </p:txBody>
      </p:sp>
      <p:sp>
        <p:nvSpPr>
          <p:cNvPr id="3" name="Subtitle 2"/>
          <p:cNvSpPr>
            <a:spLocks noGrp="1"/>
          </p:cNvSpPr>
          <p:nvPr>
            <p:ph type="subTitle" idx="1"/>
          </p:nvPr>
        </p:nvSpPr>
        <p:spPr>
          <a:xfrm>
            <a:off x="827584" y="4221088"/>
            <a:ext cx="6858000" cy="990600"/>
          </a:xfrm>
        </p:spPr>
        <p:txBody>
          <a:bodyPr>
            <a:normAutofit/>
          </a:bodyPr>
          <a:lstStyle/>
          <a:p>
            <a:pPr algn="l"/>
            <a:r>
              <a:rPr lang="is-IS" sz="3600" dirty="0" smtClean="0"/>
              <a:t>Blaðagrein – frétt</a:t>
            </a:r>
            <a:endParaRPr lang="en-US" sz="3600" dirty="0"/>
          </a:p>
        </p:txBody>
      </p:sp>
      <p:sp>
        <p:nvSpPr>
          <p:cNvPr id="4" name="Footer Placeholder 3"/>
          <p:cNvSpPr>
            <a:spLocks noGrp="1"/>
          </p:cNvSpPr>
          <p:nvPr>
            <p:ph type="ftr" sz="quarter" idx="11"/>
          </p:nvPr>
        </p:nvSpPr>
        <p:spPr>
          <a:xfrm>
            <a:off x="761999" y="6208776"/>
            <a:ext cx="7482409" cy="365125"/>
          </a:xfrm>
        </p:spPr>
        <p:txBody>
          <a:bodyPr/>
          <a:lstStyle/>
          <a:p>
            <a:r>
              <a:rPr lang="en-US" dirty="0" err="1" smtClean="0"/>
              <a:t>Beinagrindur</a:t>
            </a:r>
            <a:r>
              <a:rPr lang="en-US" dirty="0" smtClean="0"/>
              <a:t> </a:t>
            </a:r>
            <a:r>
              <a:rPr lang="en-US" dirty="0" err="1" smtClean="0"/>
              <a:t>kennsluleiðbeininga</a:t>
            </a:r>
            <a:r>
              <a:rPr lang="en-US" dirty="0" smtClean="0"/>
              <a:t>- </a:t>
            </a:r>
            <a:r>
              <a:rPr lang="en-US" dirty="0" err="1" smtClean="0"/>
              <a:t>Frásögn</a:t>
            </a:r>
            <a:r>
              <a:rPr lang="en-US" dirty="0" smtClean="0"/>
              <a:t> – </a:t>
            </a:r>
            <a:r>
              <a:rPr lang="en-US" dirty="0" err="1" smtClean="0"/>
              <a:t>frétt</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76056" y="3465700"/>
            <a:ext cx="3275856" cy="21839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0391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692696"/>
            <a:ext cx="7560840" cy="1168152"/>
          </a:xfrm>
        </p:spPr>
        <p:txBody>
          <a:bodyPr>
            <a:normAutofit fontScale="90000"/>
          </a:bodyPr>
          <a:lstStyle/>
          <a:p>
            <a:pPr algn="ctr"/>
            <a:r>
              <a:rPr lang="is-IS" dirty="0" smtClean="0"/>
              <a:t>Frásögn – dagblöð og tímarit</a:t>
            </a:r>
            <a:endParaRPr lang="en-US" dirty="0"/>
          </a:p>
        </p:txBody>
      </p:sp>
      <p:sp>
        <p:nvSpPr>
          <p:cNvPr id="3" name="Content Placeholder 2"/>
          <p:cNvSpPr>
            <a:spLocks noGrp="1"/>
          </p:cNvSpPr>
          <p:nvPr>
            <p:ph idx="1"/>
          </p:nvPr>
        </p:nvSpPr>
        <p:spPr>
          <a:xfrm>
            <a:off x="837825" y="2276872"/>
            <a:ext cx="7543800" cy="1224136"/>
          </a:xfrm>
        </p:spPr>
        <p:txBody>
          <a:bodyPr>
            <a:normAutofit fontScale="92500" lnSpcReduction="10000"/>
          </a:bodyPr>
          <a:lstStyle/>
          <a:p>
            <a:pPr marL="0" indent="0">
              <a:buNone/>
            </a:pPr>
            <a:endParaRPr lang="is-IS" dirty="0"/>
          </a:p>
          <a:p>
            <a:pPr marL="0" indent="0">
              <a:buNone/>
            </a:pPr>
            <a:endParaRPr lang="is-IS" sz="2400" dirty="0" smtClean="0"/>
          </a:p>
          <a:p>
            <a:pPr marL="0" indent="0">
              <a:buNone/>
            </a:pPr>
            <a:r>
              <a:rPr lang="is-IS" sz="2600" dirty="0"/>
              <a:t>Frétt er í tímaröð</a:t>
            </a:r>
          </a:p>
          <a:p>
            <a:pPr marL="0" indent="0">
              <a:buNone/>
            </a:pPr>
            <a:endParaRPr lang="is-IS" dirty="0" smtClean="0"/>
          </a:p>
          <a:p>
            <a:pPr marL="0" indent="0">
              <a:buNone/>
            </a:pPr>
            <a:endParaRPr lang="is-IS" dirty="0"/>
          </a:p>
          <a:p>
            <a:pPr marL="0" indent="0">
              <a:buNone/>
            </a:pPr>
            <a:endParaRPr lang="en-US" dirty="0"/>
          </a:p>
        </p:txBody>
      </p:sp>
      <p:grpSp>
        <p:nvGrpSpPr>
          <p:cNvPr id="5" name="Group 4"/>
          <p:cNvGrpSpPr/>
          <p:nvPr/>
        </p:nvGrpSpPr>
        <p:grpSpPr>
          <a:xfrm>
            <a:off x="1405170" y="3516390"/>
            <a:ext cx="6333660" cy="1167485"/>
            <a:chOff x="1190668" y="3629667"/>
            <a:chExt cx="6333660" cy="1167485"/>
          </a:xfrm>
        </p:grpSpPr>
        <p:cxnSp>
          <p:nvCxnSpPr>
            <p:cNvPr id="13" name="Straight Arrow Connector 12"/>
            <p:cNvCxnSpPr>
              <a:endCxn id="26" idx="0"/>
            </p:cNvCxnSpPr>
            <p:nvPr/>
          </p:nvCxnSpPr>
          <p:spPr>
            <a:xfrm flipV="1">
              <a:off x="2378800" y="4205731"/>
              <a:ext cx="3957396" cy="6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27784" y="382266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47864" y="3717031"/>
              <a:ext cx="0" cy="10801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924925" y="3773682"/>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17013" y="3717031"/>
              <a:ext cx="0" cy="936105"/>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190668" y="3629667"/>
              <a:ext cx="6333660" cy="1167485"/>
              <a:chOff x="1190668" y="3612856"/>
              <a:chExt cx="6333660" cy="1167485"/>
            </a:xfrm>
          </p:grpSpPr>
          <p:sp>
            <p:nvSpPr>
              <p:cNvPr id="11" name="Isosceles Triangle 10"/>
              <p:cNvSpPr/>
              <p:nvPr/>
            </p:nvSpPr>
            <p:spPr>
              <a:xfrm rot="5400000">
                <a:off x="1208670" y="3610211"/>
                <a:ext cx="1152128" cy="1188132"/>
              </a:xfrm>
              <a:prstGeom prst="triangl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p:nvPr/>
            </p:nvCxnSpPr>
            <p:spPr>
              <a:xfrm>
                <a:off x="4204845" y="3905148"/>
                <a:ext cx="0" cy="648072"/>
              </a:xfrm>
              <a:prstGeom prst="line">
                <a:avLst/>
              </a:prstGeom>
            </p:spPr>
            <p:style>
              <a:lnRef idx="1">
                <a:schemeClr val="accent1"/>
              </a:lnRef>
              <a:fillRef idx="0">
                <a:schemeClr val="accent1"/>
              </a:fillRef>
              <a:effectRef idx="0">
                <a:schemeClr val="accent1"/>
              </a:effectRef>
              <a:fontRef idx="minor">
                <a:schemeClr val="tx1"/>
              </a:fontRef>
            </p:style>
          </p:cxnSp>
          <p:sp>
            <p:nvSpPr>
              <p:cNvPr id="26" name="Isosceles Triangle 25"/>
              <p:cNvSpPr/>
              <p:nvPr/>
            </p:nvSpPr>
            <p:spPr>
              <a:xfrm rot="16200000">
                <a:off x="6354198" y="3594854"/>
                <a:ext cx="1152128" cy="1188132"/>
              </a:xfrm>
              <a:prstGeom prst="triangl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 name="Footer Placeholder 5"/>
          <p:cNvSpPr>
            <a:spLocks noGrp="1"/>
          </p:cNvSpPr>
          <p:nvPr>
            <p:ph type="ftr" sz="quarter" idx="11"/>
          </p:nvPr>
        </p:nvSpPr>
        <p:spPr>
          <a:xfrm>
            <a:off x="761999" y="6208776"/>
            <a:ext cx="7554417" cy="365125"/>
          </a:xfrm>
        </p:spPr>
        <p:txBody>
          <a:bodyPr/>
          <a:lstStyle/>
          <a:p>
            <a:r>
              <a:rPr lang="en-US" dirty="0" err="1" smtClean="0"/>
              <a:t>Beinagrindur</a:t>
            </a:r>
            <a:r>
              <a:rPr lang="en-US" dirty="0" smtClean="0"/>
              <a:t> </a:t>
            </a:r>
            <a:r>
              <a:rPr lang="en-US" dirty="0" err="1" smtClean="0"/>
              <a:t>kennsluleiðbeininga</a:t>
            </a:r>
            <a:r>
              <a:rPr lang="en-US" dirty="0" smtClean="0"/>
              <a:t>- </a:t>
            </a:r>
            <a:r>
              <a:rPr lang="en-US" dirty="0" err="1" smtClean="0"/>
              <a:t>Frásögn</a:t>
            </a:r>
            <a:r>
              <a:rPr lang="en-US" dirty="0" smtClean="0"/>
              <a:t> – </a:t>
            </a:r>
            <a:r>
              <a:rPr lang="en-US" dirty="0" err="1" smtClean="0"/>
              <a:t>frétt</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7946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1" name="Group 10"/>
          <p:cNvGrpSpPr/>
          <p:nvPr/>
        </p:nvGrpSpPr>
        <p:grpSpPr>
          <a:xfrm>
            <a:off x="825183" y="509574"/>
            <a:ext cx="7470622" cy="5522327"/>
            <a:chOff x="765675" y="471642"/>
            <a:chExt cx="7576895" cy="5522327"/>
          </a:xfrm>
        </p:grpSpPr>
        <p:sp>
          <p:nvSpPr>
            <p:cNvPr id="5" name="Rectangle 4"/>
            <p:cNvSpPr/>
            <p:nvPr/>
          </p:nvSpPr>
          <p:spPr>
            <a:xfrm>
              <a:off x="2539588" y="476671"/>
              <a:ext cx="4670491"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39588" y="1164149"/>
              <a:ext cx="3941384" cy="6120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39588" y="1983740"/>
              <a:ext cx="1858128" cy="3677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683728" y="2590596"/>
              <a:ext cx="1658842" cy="30619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4852" y="1983741"/>
              <a:ext cx="1786120" cy="3677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873743" y="764704"/>
              <a:ext cx="538017"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5675" y="471642"/>
              <a:ext cx="122822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s-IS" dirty="0" smtClean="0"/>
                <a:t>Grípandi</a:t>
              </a:r>
            </a:p>
            <a:p>
              <a:r>
                <a:rPr lang="is-IS" dirty="0" smtClean="0"/>
                <a:t>fyrirsögn</a:t>
              </a:r>
              <a:endParaRPr lang="en-US" dirty="0"/>
            </a:p>
          </p:txBody>
        </p:sp>
        <p:cxnSp>
          <p:nvCxnSpPr>
            <p:cNvPr id="18" name="Straight Arrow Connector 17"/>
            <p:cNvCxnSpPr>
              <a:stCxn id="22" idx="3"/>
            </p:cNvCxnSpPr>
            <p:nvPr/>
          </p:nvCxnSpPr>
          <p:spPr>
            <a:xfrm>
              <a:off x="1972577" y="1466782"/>
              <a:ext cx="43918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86996" y="1282116"/>
              <a:ext cx="118558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is-IS" dirty="0" smtClean="0"/>
                <a:t>Samantekt</a:t>
              </a:r>
              <a:endParaRPr lang="en-US" dirty="0"/>
            </a:p>
          </p:txBody>
        </p:sp>
        <p:cxnSp>
          <p:nvCxnSpPr>
            <p:cNvPr id="24" name="Straight Arrow Connector 23"/>
            <p:cNvCxnSpPr/>
            <p:nvPr/>
          </p:nvCxnSpPr>
          <p:spPr>
            <a:xfrm flipH="1">
              <a:off x="7210079" y="1746311"/>
              <a:ext cx="391500" cy="10774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988737" y="1282116"/>
              <a:ext cx="104882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s-IS" dirty="0" smtClean="0"/>
                <a:t>Myndir</a:t>
              </a:r>
              <a:endParaRPr lang="en-US" dirty="0"/>
            </a:p>
          </p:txBody>
        </p:sp>
        <p:cxnSp>
          <p:nvCxnSpPr>
            <p:cNvPr id="29" name="Straight Arrow Connector 28"/>
            <p:cNvCxnSpPr/>
            <p:nvPr/>
          </p:nvCxnSpPr>
          <p:spPr>
            <a:xfrm>
              <a:off x="1756032" y="2314965"/>
              <a:ext cx="583720" cy="105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86996" y="2129319"/>
              <a:ext cx="96903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s-IS" dirty="0" smtClean="0"/>
                <a:t>Viðtalið</a:t>
              </a:r>
              <a:endParaRPr lang="en-US" dirty="0"/>
            </a:p>
          </p:txBody>
        </p:sp>
        <p:sp>
          <p:nvSpPr>
            <p:cNvPr id="33" name="Rectangle 32"/>
            <p:cNvSpPr/>
            <p:nvPr/>
          </p:nvSpPr>
          <p:spPr>
            <a:xfrm>
              <a:off x="4867832" y="5705937"/>
              <a:ext cx="1613140"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a:off x="2411761" y="5849953"/>
              <a:ext cx="22830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94511" y="5338079"/>
              <a:ext cx="147836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s-IS" dirty="0" smtClean="0"/>
                <a:t>Höfundur  greinar</a:t>
              </a:r>
              <a:endParaRPr lang="en-US" dirty="0"/>
            </a:p>
          </p:txBody>
        </p:sp>
      </p:grpSp>
      <p:sp>
        <p:nvSpPr>
          <p:cNvPr id="2" name="Footer Placeholder 1"/>
          <p:cNvSpPr>
            <a:spLocks noGrp="1"/>
          </p:cNvSpPr>
          <p:nvPr>
            <p:ph type="ftr" sz="quarter" idx="11"/>
          </p:nvPr>
        </p:nvSpPr>
        <p:spPr>
          <a:xfrm>
            <a:off x="761999" y="6208776"/>
            <a:ext cx="7580573" cy="365125"/>
          </a:xfrm>
        </p:spPr>
        <p:txBody>
          <a:bodyPr/>
          <a:lstStyle/>
          <a:p>
            <a:r>
              <a:rPr lang="en-US" dirty="0" err="1" smtClean="0"/>
              <a:t>Beinagrindur</a:t>
            </a:r>
            <a:r>
              <a:rPr lang="en-US" dirty="0" smtClean="0"/>
              <a:t> </a:t>
            </a:r>
            <a:r>
              <a:rPr lang="en-US" dirty="0" err="1" smtClean="0"/>
              <a:t>kennsluleiðbeininga</a:t>
            </a:r>
            <a:r>
              <a:rPr lang="en-US" dirty="0" smtClean="0"/>
              <a:t>- </a:t>
            </a:r>
            <a:r>
              <a:rPr lang="en-US" dirty="0" err="1" smtClean="0"/>
              <a:t>Frásögn</a:t>
            </a:r>
            <a:r>
              <a:rPr lang="en-US" dirty="0" smtClean="0"/>
              <a:t> – </a:t>
            </a:r>
            <a:r>
              <a:rPr lang="en-US" dirty="0" err="1" smtClean="0"/>
              <a:t>frétt</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8569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8" name="Group 27"/>
          <p:cNvGrpSpPr/>
          <p:nvPr/>
        </p:nvGrpSpPr>
        <p:grpSpPr>
          <a:xfrm>
            <a:off x="1720592" y="489543"/>
            <a:ext cx="5702816" cy="5513258"/>
            <a:chOff x="2006260" y="476672"/>
            <a:chExt cx="5702816" cy="5513258"/>
          </a:xfrm>
        </p:grpSpPr>
        <p:sp>
          <p:nvSpPr>
            <p:cNvPr id="29" name="Rectangle 28"/>
            <p:cNvSpPr/>
            <p:nvPr/>
          </p:nvSpPr>
          <p:spPr>
            <a:xfrm>
              <a:off x="2006260" y="476672"/>
              <a:ext cx="5677813"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006261" y="1255889"/>
              <a:ext cx="3835601" cy="6120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006261" y="1983743"/>
              <a:ext cx="1858128" cy="3677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917966" y="2336009"/>
              <a:ext cx="1791110" cy="33252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010016" y="1983742"/>
              <a:ext cx="1786120" cy="3677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162138" y="5701898"/>
              <a:ext cx="1633998"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1"/>
          </p:nvPr>
        </p:nvSpPr>
        <p:spPr>
          <a:xfrm>
            <a:off x="761999" y="6208776"/>
            <a:ext cx="7554417" cy="365125"/>
          </a:xfrm>
        </p:spPr>
        <p:txBody>
          <a:bodyPr/>
          <a:lstStyle/>
          <a:p>
            <a:r>
              <a:rPr lang="en-US" dirty="0" err="1" smtClean="0"/>
              <a:t>Beinagrindur</a:t>
            </a:r>
            <a:r>
              <a:rPr lang="en-US" dirty="0" smtClean="0"/>
              <a:t> </a:t>
            </a:r>
            <a:r>
              <a:rPr lang="en-US" dirty="0" err="1" smtClean="0"/>
              <a:t>kennsluleiðbeininga</a:t>
            </a:r>
            <a:r>
              <a:rPr lang="en-US" dirty="0" smtClean="0"/>
              <a:t>- </a:t>
            </a:r>
            <a:r>
              <a:rPr lang="en-US" dirty="0" err="1" smtClean="0"/>
              <a:t>Frásögn</a:t>
            </a:r>
            <a:r>
              <a:rPr lang="en-US" dirty="0" smtClean="0"/>
              <a:t> – </a:t>
            </a:r>
            <a:r>
              <a:rPr lang="en-US" dirty="0" err="1" smtClean="0"/>
              <a:t>frétt</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3498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10718" y="620688"/>
            <a:ext cx="7522564" cy="52565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 name="Footer Placeholder 1"/>
          <p:cNvSpPr>
            <a:spLocks noGrp="1"/>
          </p:cNvSpPr>
          <p:nvPr>
            <p:ph type="ftr" sz="quarter" idx="11"/>
          </p:nvPr>
        </p:nvSpPr>
        <p:spPr>
          <a:xfrm>
            <a:off x="761999" y="6208776"/>
            <a:ext cx="6690321" cy="365125"/>
          </a:xfrm>
        </p:spPr>
        <p:txBody>
          <a:bodyPr/>
          <a:lstStyle/>
          <a:p>
            <a:r>
              <a:rPr lang="en-US" dirty="0" err="1" smtClean="0"/>
              <a:t>Beinagrindur</a:t>
            </a:r>
            <a:r>
              <a:rPr lang="en-US" dirty="0" smtClean="0"/>
              <a:t> </a:t>
            </a:r>
            <a:r>
              <a:rPr lang="en-US" dirty="0" err="1" smtClean="0"/>
              <a:t>kennsluleiðbeininga</a:t>
            </a:r>
            <a:r>
              <a:rPr lang="en-US" dirty="0" smtClean="0"/>
              <a:t>- </a:t>
            </a:r>
            <a:r>
              <a:rPr lang="en-US" dirty="0" err="1" smtClean="0"/>
              <a:t>Frásögn</a:t>
            </a:r>
            <a:r>
              <a:rPr lang="en-US" dirty="0" smtClean="0"/>
              <a:t> – </a:t>
            </a:r>
            <a:r>
              <a:rPr lang="en-US" dirty="0" err="1" smtClean="0"/>
              <a:t>frétt</a:t>
            </a:r>
            <a:r>
              <a:rPr lang="en-US" dirty="0" smtClean="0"/>
              <a:t> </a:t>
            </a:r>
            <a:endParaRPr lang="en-US" dirty="0" smtClean="0"/>
          </a:p>
          <a:p>
            <a:r>
              <a:rPr lang="en-US" dirty="0" smtClean="0"/>
              <a:t>© Hrefna Birna Björnsdóttir og Sigríður Nanna Heimisdóttir © Námsgagnastofnun 2011</a:t>
            </a:r>
            <a:r>
              <a:rPr lang="en-US" dirty="0" smtClean="0"/>
              <a:t> – </a:t>
            </a:r>
            <a:r>
              <a:rPr lang="en-US" dirty="0" smtClean="0"/>
              <a:t>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3176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9650" y="757239"/>
            <a:ext cx="7524700" cy="512300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761999" y="6208776"/>
            <a:ext cx="7554417" cy="365125"/>
          </a:xfrm>
        </p:spPr>
        <p:txBody>
          <a:bodyPr/>
          <a:lstStyle/>
          <a:p>
            <a:r>
              <a:rPr lang="en-US" dirty="0" err="1" smtClean="0"/>
              <a:t>Beinagrindur</a:t>
            </a:r>
            <a:r>
              <a:rPr lang="en-US" dirty="0" smtClean="0"/>
              <a:t> </a:t>
            </a:r>
            <a:r>
              <a:rPr lang="en-US" dirty="0" err="1" smtClean="0"/>
              <a:t>kennsluleiðbeininga</a:t>
            </a:r>
            <a:r>
              <a:rPr lang="en-US" dirty="0" smtClean="0"/>
              <a:t>- </a:t>
            </a:r>
            <a:r>
              <a:rPr lang="en-US" dirty="0" err="1" smtClean="0"/>
              <a:t>Frásögn</a:t>
            </a:r>
            <a:r>
              <a:rPr lang="en-US" dirty="0" smtClean="0"/>
              <a:t> – </a:t>
            </a:r>
            <a:r>
              <a:rPr lang="en-US" dirty="0" err="1" smtClean="0"/>
              <a:t>frétt</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8225116"/>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83768" y="721189"/>
            <a:ext cx="4276725" cy="5114925"/>
          </a:xfrm>
          <a:prstGeom prst="rect">
            <a:avLst/>
          </a:prstGeom>
          <a:noFill/>
          <a:ln w="9525">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761999" y="6208776"/>
            <a:ext cx="7554417" cy="365125"/>
          </a:xfrm>
        </p:spPr>
        <p:txBody>
          <a:bodyPr/>
          <a:lstStyle/>
          <a:p>
            <a:r>
              <a:rPr lang="en-US" dirty="0" err="1" smtClean="0"/>
              <a:t>Beinagrindur</a:t>
            </a:r>
            <a:r>
              <a:rPr lang="en-US" dirty="0" smtClean="0"/>
              <a:t> </a:t>
            </a:r>
            <a:r>
              <a:rPr lang="en-US" dirty="0" err="1" smtClean="0"/>
              <a:t>kennsluleiðbeininga</a:t>
            </a:r>
            <a:r>
              <a:rPr lang="en-US" dirty="0" smtClean="0"/>
              <a:t>- </a:t>
            </a:r>
            <a:r>
              <a:rPr lang="en-US" dirty="0" err="1" smtClean="0"/>
              <a:t>Frásögn</a:t>
            </a:r>
            <a:r>
              <a:rPr lang="en-US" dirty="0" smtClean="0"/>
              <a:t> – </a:t>
            </a:r>
            <a:r>
              <a:rPr lang="en-US" dirty="0" err="1" smtClean="0"/>
              <a:t>frétt</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6041079"/>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75506" y="340521"/>
            <a:ext cx="5624012" cy="922114"/>
          </a:xfrm>
        </p:spPr>
        <p:txBody>
          <a:bodyPr>
            <a:normAutofit/>
          </a:bodyPr>
          <a:lstStyle/>
          <a:p>
            <a:r>
              <a:rPr lang="is-IS" dirty="0" smtClean="0"/>
              <a:t>Dagblað</a:t>
            </a:r>
            <a:endParaRPr lang="en-US" dirty="0"/>
          </a:p>
        </p:txBody>
      </p:sp>
      <p:sp>
        <p:nvSpPr>
          <p:cNvPr id="4" name="Footer Placeholder 3"/>
          <p:cNvSpPr>
            <a:spLocks noGrp="1"/>
          </p:cNvSpPr>
          <p:nvPr>
            <p:ph type="ftr" sz="quarter" idx="11"/>
          </p:nvPr>
        </p:nvSpPr>
        <p:spPr>
          <a:xfrm>
            <a:off x="761999" y="6208776"/>
            <a:ext cx="7554417" cy="365125"/>
          </a:xfrm>
        </p:spPr>
        <p:txBody>
          <a:bodyPr/>
          <a:lstStyle/>
          <a:p>
            <a:r>
              <a:rPr lang="en-US" dirty="0" err="1" smtClean="0"/>
              <a:t>Beinagrindur</a:t>
            </a:r>
            <a:r>
              <a:rPr lang="en-US" dirty="0" smtClean="0"/>
              <a:t> </a:t>
            </a:r>
            <a:r>
              <a:rPr lang="en-US" dirty="0" err="1" smtClean="0"/>
              <a:t>kennsluleiðbeininga</a:t>
            </a:r>
            <a:r>
              <a:rPr lang="en-US" dirty="0" smtClean="0"/>
              <a:t>- </a:t>
            </a:r>
            <a:r>
              <a:rPr lang="en-US" dirty="0" err="1" smtClean="0"/>
              <a:t>Frásögn</a:t>
            </a:r>
            <a:r>
              <a:rPr lang="en-US" dirty="0" smtClean="0"/>
              <a:t> – </a:t>
            </a:r>
            <a:r>
              <a:rPr lang="en-US" dirty="0" err="1" smtClean="0"/>
              <a:t>frétt</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grpSp>
        <p:nvGrpSpPr>
          <p:cNvPr id="43" name="Group 42"/>
          <p:cNvGrpSpPr/>
          <p:nvPr/>
        </p:nvGrpSpPr>
        <p:grpSpPr>
          <a:xfrm>
            <a:off x="794676" y="980728"/>
            <a:ext cx="7475283" cy="4885905"/>
            <a:chOff x="422051" y="801578"/>
            <a:chExt cx="8321977" cy="5065055"/>
          </a:xfrm>
        </p:grpSpPr>
        <p:sp>
          <p:nvSpPr>
            <p:cNvPr id="9" name="TextBox 8"/>
            <p:cNvSpPr txBox="1"/>
            <p:nvPr/>
          </p:nvSpPr>
          <p:spPr>
            <a:xfrm>
              <a:off x="422051" y="4867779"/>
              <a:ext cx="1319260" cy="38287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s-IS" dirty="0" smtClean="0"/>
                <a:t>Auglýsing</a:t>
              </a:r>
              <a:endParaRPr lang="en-US" dirty="0"/>
            </a:p>
          </p:txBody>
        </p:sp>
        <p:sp>
          <p:nvSpPr>
            <p:cNvPr id="24" name="TextBox 23"/>
            <p:cNvSpPr txBox="1"/>
            <p:nvPr/>
          </p:nvSpPr>
          <p:spPr>
            <a:xfrm>
              <a:off x="427997" y="2683500"/>
              <a:ext cx="931178" cy="38287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s-IS" dirty="0" smtClean="0"/>
                <a:t>Dálkar</a:t>
              </a:r>
              <a:endParaRPr lang="en-US" dirty="0"/>
            </a:p>
          </p:txBody>
        </p:sp>
        <p:grpSp>
          <p:nvGrpSpPr>
            <p:cNvPr id="42" name="Group 41"/>
            <p:cNvGrpSpPr/>
            <p:nvPr/>
          </p:nvGrpSpPr>
          <p:grpSpPr>
            <a:xfrm>
              <a:off x="422051" y="801578"/>
              <a:ext cx="8321977" cy="5065055"/>
              <a:chOff x="422051" y="801578"/>
              <a:chExt cx="8321977" cy="5065055"/>
            </a:xfrm>
          </p:grpSpPr>
          <p:sp>
            <p:nvSpPr>
              <p:cNvPr id="8" name="TextBox 7"/>
              <p:cNvSpPr txBox="1"/>
              <p:nvPr/>
            </p:nvSpPr>
            <p:spPr>
              <a:xfrm>
                <a:off x="422051" y="1489263"/>
                <a:ext cx="1319260" cy="38287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s-IS" dirty="0" smtClean="0"/>
                  <a:t>Fyrirsögn</a:t>
                </a:r>
                <a:endParaRPr lang="en-US" dirty="0"/>
              </a:p>
            </p:txBody>
          </p:sp>
          <p:sp>
            <p:nvSpPr>
              <p:cNvPr id="11" name="TextBox 10"/>
              <p:cNvSpPr txBox="1"/>
              <p:nvPr/>
            </p:nvSpPr>
            <p:spPr>
              <a:xfrm>
                <a:off x="7200292" y="1824279"/>
                <a:ext cx="1543736" cy="38287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s-IS" dirty="0" smtClean="0"/>
                  <a:t>Blaðhaus</a:t>
                </a:r>
                <a:endParaRPr lang="en-US" dirty="0"/>
              </a:p>
            </p:txBody>
          </p:sp>
          <p:sp>
            <p:nvSpPr>
              <p:cNvPr id="12" name="TextBox 11"/>
              <p:cNvSpPr txBox="1"/>
              <p:nvPr/>
            </p:nvSpPr>
            <p:spPr>
              <a:xfrm>
                <a:off x="8009988" y="4965755"/>
                <a:ext cx="697831" cy="38287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s-IS" dirty="0" smtClean="0"/>
                  <a:t>Frétt</a:t>
                </a:r>
                <a:endParaRPr lang="en-US" dirty="0"/>
              </a:p>
            </p:txBody>
          </p:sp>
          <p:sp>
            <p:nvSpPr>
              <p:cNvPr id="15" name="TextBox 14"/>
              <p:cNvSpPr txBox="1"/>
              <p:nvPr/>
            </p:nvSpPr>
            <p:spPr>
              <a:xfrm>
                <a:off x="432491" y="3452024"/>
                <a:ext cx="888709" cy="38287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s-IS" dirty="0" smtClean="0"/>
                  <a:t>Veðrið</a:t>
                </a:r>
                <a:endParaRPr lang="en-US" dirty="0"/>
              </a:p>
            </p:txBody>
          </p:sp>
          <p:sp>
            <p:nvSpPr>
              <p:cNvPr id="18" name="TextBox 17"/>
              <p:cNvSpPr txBox="1"/>
              <p:nvPr/>
            </p:nvSpPr>
            <p:spPr>
              <a:xfrm>
                <a:off x="6390826" y="2642882"/>
                <a:ext cx="2353202" cy="38287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s-IS" dirty="0" smtClean="0"/>
                  <a:t>Fréttin dregin saman</a:t>
                </a:r>
                <a:endParaRPr lang="en-US" dirty="0"/>
              </a:p>
            </p:txBody>
          </p:sp>
          <p:sp>
            <p:nvSpPr>
              <p:cNvPr id="21" name="TextBox 20"/>
              <p:cNvSpPr txBox="1"/>
              <p:nvPr/>
            </p:nvSpPr>
            <p:spPr>
              <a:xfrm>
                <a:off x="7083935" y="3588897"/>
                <a:ext cx="1660093" cy="6700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s-IS" dirty="0" smtClean="0"/>
                  <a:t>Höfundur</a:t>
                </a:r>
              </a:p>
              <a:p>
                <a:r>
                  <a:rPr lang="is-IS" dirty="0" smtClean="0"/>
                  <a:t> greinarinnar</a:t>
                </a:r>
                <a:endParaRPr lang="en-US" dirty="0"/>
              </a:p>
            </p:txBody>
          </p:sp>
          <p:sp>
            <p:nvSpPr>
              <p:cNvPr id="27" name="TextBox 26"/>
              <p:cNvSpPr txBox="1"/>
              <p:nvPr/>
            </p:nvSpPr>
            <p:spPr>
              <a:xfrm>
                <a:off x="7236499" y="4417204"/>
                <a:ext cx="1471320" cy="38287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s-IS" dirty="0" smtClean="0"/>
                  <a:t>Ljósmynd</a:t>
                </a:r>
                <a:endParaRPr lang="en-US" dirty="0"/>
              </a:p>
            </p:txBody>
          </p:sp>
          <p:sp>
            <p:nvSpPr>
              <p:cNvPr id="30" name="TextBox 29"/>
              <p:cNvSpPr txBox="1"/>
              <p:nvPr/>
            </p:nvSpPr>
            <p:spPr>
              <a:xfrm>
                <a:off x="6516215" y="801578"/>
                <a:ext cx="2227813" cy="6700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s-IS" dirty="0" smtClean="0"/>
                  <a:t>Vikudagur,ár, </a:t>
                </a:r>
              </a:p>
              <a:p>
                <a:r>
                  <a:rPr lang="is-IS" dirty="0" smtClean="0"/>
                  <a:t>Tölublað, árgangur</a:t>
                </a:r>
                <a:endParaRPr lang="en-US" dirty="0"/>
              </a:p>
            </p:txBody>
          </p:sp>
          <p:grpSp>
            <p:nvGrpSpPr>
              <p:cNvPr id="41" name="Group 40"/>
              <p:cNvGrpSpPr/>
              <p:nvPr/>
            </p:nvGrpSpPr>
            <p:grpSpPr>
              <a:xfrm>
                <a:off x="2845352" y="1136203"/>
                <a:ext cx="3024336" cy="4730430"/>
                <a:chOff x="2845352" y="1136203"/>
                <a:chExt cx="3024336" cy="4730430"/>
              </a:xfrm>
            </p:grpSpPr>
            <p:grpSp>
              <p:nvGrpSpPr>
                <p:cNvPr id="13" name="Group 12"/>
                <p:cNvGrpSpPr/>
                <p:nvPr/>
              </p:nvGrpSpPr>
              <p:grpSpPr>
                <a:xfrm>
                  <a:off x="2845352" y="1136203"/>
                  <a:ext cx="3024336" cy="4730430"/>
                  <a:chOff x="2771800" y="1652329"/>
                  <a:chExt cx="3310483" cy="493675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71800" y="1652329"/>
                    <a:ext cx="3310483" cy="49367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79885" y="3105500"/>
                    <a:ext cx="485310" cy="40127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gr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90525" y="4714374"/>
                  <a:ext cx="1729548" cy="68968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grpSp>
          <p:cxnSp>
            <p:nvCxnSpPr>
              <p:cNvPr id="7" name="Straight Arrow Connector 6"/>
              <p:cNvCxnSpPr/>
              <p:nvPr/>
            </p:nvCxnSpPr>
            <p:spPr>
              <a:xfrm>
                <a:off x="4860031" y="5157192"/>
                <a:ext cx="2770090" cy="184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1821475" y="1680700"/>
                <a:ext cx="1659521" cy="5193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609190" y="2920834"/>
                <a:ext cx="1871805" cy="1846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474309" y="3643461"/>
                <a:ext cx="1474937" cy="6148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1882277" y="5079036"/>
                <a:ext cx="997867" cy="34323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508104" y="1249468"/>
                <a:ext cx="882722" cy="6503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932040" y="2015716"/>
                <a:ext cx="1961265" cy="456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095602" y="2574931"/>
                <a:ext cx="1215059" cy="2526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525152" y="3274398"/>
                <a:ext cx="1368152" cy="5156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27" idx="1"/>
              </p:cNvCxnSpPr>
              <p:nvPr/>
            </p:nvCxnSpPr>
            <p:spPr>
              <a:xfrm>
                <a:off x="5084605" y="4219214"/>
                <a:ext cx="2151894" cy="3894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pic>
        <p:nvPicPr>
          <p:cNvPr id="1029"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64750" y="3366086"/>
            <a:ext cx="477648" cy="66732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1609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6781800" cy="1600200"/>
          </a:xfrm>
        </p:spPr>
        <p:txBody>
          <a:bodyPr/>
          <a:lstStyle/>
          <a:p>
            <a:r>
              <a:rPr lang="is-IS" dirty="0" smtClean="0"/>
              <a:t>Dagblöð og tímarit</a:t>
            </a:r>
            <a:endParaRPr lang="en-US" dirty="0"/>
          </a:p>
        </p:txBody>
      </p:sp>
      <p:sp>
        <p:nvSpPr>
          <p:cNvPr id="3" name="Content Placeholder 2"/>
          <p:cNvSpPr>
            <a:spLocks noGrp="1"/>
          </p:cNvSpPr>
          <p:nvPr>
            <p:ph idx="1"/>
          </p:nvPr>
        </p:nvSpPr>
        <p:spPr>
          <a:xfrm>
            <a:off x="827584" y="1988840"/>
            <a:ext cx="7543800" cy="3886200"/>
          </a:xfrm>
        </p:spPr>
        <p:txBody>
          <a:bodyPr/>
          <a:lstStyle/>
          <a:p>
            <a:r>
              <a:rPr lang="is-IS" dirty="0" smtClean="0"/>
              <a:t>Veita upplýsingar og skemmta</a:t>
            </a:r>
          </a:p>
          <a:p>
            <a:r>
              <a:rPr lang="is-IS" dirty="0" smtClean="0"/>
              <a:t>Hafa áhrif á lesandann</a:t>
            </a:r>
          </a:p>
          <a:p>
            <a:r>
              <a:rPr lang="is-IS" dirty="0" smtClean="0"/>
              <a:t>Hafa fjölbreytt innihald</a:t>
            </a:r>
          </a:p>
          <a:p>
            <a:r>
              <a:rPr lang="is-IS" dirty="0" smtClean="0"/>
              <a:t>Nota texta,myndir og myndrit</a:t>
            </a:r>
          </a:p>
          <a:p>
            <a:r>
              <a:rPr lang="is-IS" dirty="0" smtClean="0"/>
              <a:t>Eru gefin út reglulega</a:t>
            </a:r>
          </a:p>
        </p:txBody>
      </p:sp>
      <p:sp>
        <p:nvSpPr>
          <p:cNvPr id="4" name="Right Arrow 3"/>
          <p:cNvSpPr/>
          <p:nvPr/>
        </p:nvSpPr>
        <p:spPr>
          <a:xfrm rot="1109134" flipH="1">
            <a:off x="5547752" y="4124607"/>
            <a:ext cx="3301079" cy="1695716"/>
          </a:xfrm>
          <a:prstGeom prst="rightArrow">
            <a:avLst>
              <a:gd name="adj1" fmla="val 56797"/>
              <a:gd name="adj2" fmla="val 1144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a:t>d</a:t>
            </a:r>
            <a:r>
              <a:rPr lang="is-IS" dirty="0" smtClean="0"/>
              <a:t>aglega,vikulega,</a:t>
            </a:r>
            <a:endParaRPr lang="is-IS" dirty="0" smtClean="0"/>
          </a:p>
          <a:p>
            <a:pPr algn="ctr"/>
            <a:r>
              <a:rPr lang="is-IS" dirty="0" smtClean="0"/>
              <a:t>mánaðarlega .</a:t>
            </a:r>
            <a:r>
              <a:rPr lang="is-IS" dirty="0" smtClean="0"/>
              <a:t>..</a:t>
            </a:r>
            <a:endParaRPr lang="en-US" dirty="0"/>
          </a:p>
        </p:txBody>
      </p:sp>
      <p:sp>
        <p:nvSpPr>
          <p:cNvPr id="5" name="Footer Placeholder 4"/>
          <p:cNvSpPr>
            <a:spLocks noGrp="1"/>
          </p:cNvSpPr>
          <p:nvPr>
            <p:ph type="ftr" sz="quarter" idx="11"/>
          </p:nvPr>
        </p:nvSpPr>
        <p:spPr>
          <a:xfrm>
            <a:off x="761999" y="6208776"/>
            <a:ext cx="7554417" cy="365125"/>
          </a:xfrm>
        </p:spPr>
        <p:txBody>
          <a:bodyPr/>
          <a:lstStyle/>
          <a:p>
            <a:r>
              <a:rPr lang="en-US" dirty="0" err="1" smtClean="0"/>
              <a:t>Beinagrindur</a:t>
            </a:r>
            <a:r>
              <a:rPr lang="en-US" dirty="0" smtClean="0"/>
              <a:t> </a:t>
            </a:r>
            <a:r>
              <a:rPr lang="en-US" dirty="0" err="1" smtClean="0"/>
              <a:t>kennsluleiðbeininga</a:t>
            </a:r>
            <a:r>
              <a:rPr lang="en-US" dirty="0" smtClean="0"/>
              <a:t>- </a:t>
            </a:r>
            <a:r>
              <a:rPr lang="en-US" dirty="0" err="1" smtClean="0"/>
              <a:t>Frásögn</a:t>
            </a:r>
            <a:r>
              <a:rPr lang="en-US" dirty="0" smtClean="0"/>
              <a:t> – </a:t>
            </a:r>
            <a:r>
              <a:rPr lang="en-US" dirty="0" err="1" smtClean="0"/>
              <a:t>frétt</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2007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2484607" cy="936104"/>
          </a:xfrm>
        </p:spPr>
        <p:txBody>
          <a:bodyPr/>
          <a:lstStyle/>
          <a:p>
            <a:r>
              <a:rPr lang="is-IS" dirty="0" smtClean="0"/>
              <a:t>Frétt</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5735" y="1700808"/>
            <a:ext cx="7612530" cy="3936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Footer Placeholder 2"/>
          <p:cNvSpPr>
            <a:spLocks noGrp="1"/>
          </p:cNvSpPr>
          <p:nvPr>
            <p:ph type="ftr" sz="quarter" idx="11"/>
          </p:nvPr>
        </p:nvSpPr>
        <p:spPr>
          <a:xfrm>
            <a:off x="761999" y="6208776"/>
            <a:ext cx="7554417" cy="365125"/>
          </a:xfrm>
        </p:spPr>
        <p:txBody>
          <a:bodyPr/>
          <a:lstStyle/>
          <a:p>
            <a:r>
              <a:rPr lang="en-US" dirty="0" err="1" smtClean="0"/>
              <a:t>Beinagrindur</a:t>
            </a:r>
            <a:r>
              <a:rPr lang="en-US" dirty="0" smtClean="0"/>
              <a:t> </a:t>
            </a:r>
            <a:r>
              <a:rPr lang="en-US" dirty="0" err="1" smtClean="0"/>
              <a:t>kennsluleiðbeininga</a:t>
            </a:r>
            <a:r>
              <a:rPr lang="en-US" dirty="0" smtClean="0"/>
              <a:t>- </a:t>
            </a:r>
            <a:r>
              <a:rPr lang="en-US" dirty="0" err="1" smtClean="0"/>
              <a:t>Frásögn</a:t>
            </a:r>
            <a:r>
              <a:rPr lang="en-US" dirty="0" smtClean="0"/>
              <a:t> – </a:t>
            </a:r>
            <a:r>
              <a:rPr lang="en-US" dirty="0" err="1" smtClean="0"/>
              <a:t>frétt</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675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38473" y="404664"/>
            <a:ext cx="6781800" cy="1087016"/>
          </a:xfrm>
        </p:spPr>
        <p:txBody>
          <a:bodyPr/>
          <a:lstStyle/>
          <a:p>
            <a:pPr algn="ctr"/>
            <a:r>
              <a:rPr lang="is-IS" dirty="0" smtClean="0"/>
              <a:t>Beinagrind í frásögn </a:t>
            </a:r>
            <a:endParaRPr lang="en-US" dirty="0"/>
          </a:p>
        </p:txBody>
      </p:sp>
      <p:cxnSp>
        <p:nvCxnSpPr>
          <p:cNvPr id="5" name="Straight Arrow Connector 4"/>
          <p:cNvCxnSpPr>
            <a:stCxn id="10" idx="0"/>
          </p:cNvCxnSpPr>
          <p:nvPr/>
        </p:nvCxnSpPr>
        <p:spPr>
          <a:xfrm flipV="1">
            <a:off x="2274296" y="4223098"/>
            <a:ext cx="412492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733767" y="2186175"/>
            <a:ext cx="7672587" cy="3091294"/>
            <a:chOff x="179055" y="1693256"/>
            <a:chExt cx="8425393" cy="3018391"/>
          </a:xfrm>
        </p:grpSpPr>
        <p:cxnSp>
          <p:nvCxnSpPr>
            <p:cNvPr id="7" name="Straight Connector 6"/>
            <p:cNvCxnSpPr/>
            <p:nvPr/>
          </p:nvCxnSpPr>
          <p:spPr>
            <a:xfrm>
              <a:off x="2267744" y="3212976"/>
              <a:ext cx="0" cy="864096"/>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30955" y="2649428"/>
              <a:ext cx="150239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s-IS" sz="1200" dirty="0" smtClean="0">
                  <a:latin typeface="Adobe Garamond Pro Bold" pitchFamily="18" charset="0"/>
                </a:rPr>
                <a:t>Björgunaraðgerðir hafnar</a:t>
              </a:r>
              <a:endParaRPr lang="en-US" sz="1200" dirty="0">
                <a:latin typeface="Adobe Garamond Pro Bold" pitchFamily="18" charset="0"/>
              </a:endParaRPr>
            </a:p>
          </p:txBody>
        </p:sp>
        <p:cxnSp>
          <p:nvCxnSpPr>
            <p:cNvPr id="12" name="Straight Connector 11"/>
            <p:cNvCxnSpPr/>
            <p:nvPr/>
          </p:nvCxnSpPr>
          <p:spPr>
            <a:xfrm>
              <a:off x="3347864" y="3111093"/>
              <a:ext cx="0" cy="1170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90120" y="3034148"/>
              <a:ext cx="0" cy="1618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907807" y="2917588"/>
              <a:ext cx="0" cy="1772876"/>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79055" y="2745668"/>
              <a:ext cx="1691680" cy="1872947"/>
              <a:chOff x="-15181" y="2716080"/>
              <a:chExt cx="1691680" cy="1872947"/>
            </a:xfrm>
          </p:grpSpPr>
          <p:sp>
            <p:nvSpPr>
              <p:cNvPr id="10" name="Isosceles Triangle 9"/>
              <p:cNvSpPr/>
              <p:nvPr/>
            </p:nvSpPr>
            <p:spPr>
              <a:xfrm rot="5400000">
                <a:off x="-105815" y="2806714"/>
                <a:ext cx="1872947" cy="1691680"/>
              </a:xfrm>
              <a:prstGeom prst="triangl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0921" y="3174795"/>
                <a:ext cx="1537320" cy="991710"/>
              </a:xfrm>
              <a:prstGeom prst="rect">
                <a:avLst/>
              </a:prstGeom>
              <a:noFill/>
            </p:spPr>
            <p:txBody>
              <a:bodyPr wrap="square" rtlCol="0">
                <a:spAutoFit/>
              </a:bodyPr>
              <a:lstStyle/>
              <a:p>
                <a:r>
                  <a:rPr lang="is-IS" sz="1200" dirty="0" smtClean="0">
                    <a:latin typeface="Adobe Garamond Pro Bold" pitchFamily="18" charset="0"/>
                  </a:rPr>
                  <a:t>Námuverka-</a:t>
                </a:r>
              </a:p>
              <a:p>
                <a:r>
                  <a:rPr lang="is-IS" sz="1200" dirty="0" smtClean="0">
                    <a:latin typeface="Adobe Garamond Pro Bold" pitchFamily="18" charset="0"/>
                  </a:rPr>
                  <a:t>menn losna eftir tveggja mánaða einangrun í </a:t>
                </a:r>
              </a:p>
              <a:p>
                <a:r>
                  <a:rPr lang="is-IS" sz="1200" dirty="0" smtClean="0">
                    <a:latin typeface="Adobe Garamond Pro Bold" pitchFamily="18" charset="0"/>
                  </a:rPr>
                  <a:t>námunni.</a:t>
                </a:r>
                <a:endParaRPr lang="en-US" sz="1200" dirty="0">
                  <a:latin typeface="Adobe Garamond Pro Bold" pitchFamily="18" charset="0"/>
                </a:endParaRPr>
              </a:p>
            </p:txBody>
          </p:sp>
        </p:grpSp>
        <p:sp>
          <p:nvSpPr>
            <p:cNvPr id="21" name="TextBox 20"/>
            <p:cNvSpPr txBox="1"/>
            <p:nvPr/>
          </p:nvSpPr>
          <p:spPr>
            <a:xfrm>
              <a:off x="2909042" y="2172223"/>
              <a:ext cx="936104"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s-IS" sz="1200" dirty="0" smtClean="0">
                  <a:latin typeface="Adobe Garamond Pro Bold" pitchFamily="18" charset="0"/>
                </a:rPr>
                <a:t>Mennirnir fluttir upp í hylki</a:t>
              </a:r>
              <a:endParaRPr lang="en-US" sz="1200" dirty="0">
                <a:latin typeface="Adobe Garamond Pro Bold" pitchFamily="18" charset="0"/>
              </a:endParaRPr>
            </a:p>
          </p:txBody>
        </p:sp>
        <p:sp>
          <p:nvSpPr>
            <p:cNvPr id="22" name="TextBox 21"/>
            <p:cNvSpPr txBox="1"/>
            <p:nvPr/>
          </p:nvSpPr>
          <p:spPr>
            <a:xfrm>
              <a:off x="4139951" y="1693256"/>
              <a:ext cx="1440027" cy="9917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s-IS" sz="1200" dirty="0" smtClean="0">
                  <a:latin typeface="Adobe Garamond Pro Bold" pitchFamily="18" charset="0"/>
                </a:rPr>
                <a:t>Náman er 620 m djúp og tók um 20 mínútur að flytja hvern mann upp á yfirborðið</a:t>
              </a:r>
            </a:p>
          </p:txBody>
        </p:sp>
        <p:grpSp>
          <p:nvGrpSpPr>
            <p:cNvPr id="23" name="Group 22"/>
            <p:cNvGrpSpPr/>
            <p:nvPr/>
          </p:nvGrpSpPr>
          <p:grpSpPr>
            <a:xfrm>
              <a:off x="6498332" y="2699130"/>
              <a:ext cx="2106116" cy="2012517"/>
              <a:chOff x="6498333" y="2590993"/>
              <a:chExt cx="2106116" cy="2012517"/>
            </a:xfrm>
          </p:grpSpPr>
          <p:sp>
            <p:nvSpPr>
              <p:cNvPr id="17" name="Isosceles Triangle 16"/>
              <p:cNvSpPr/>
              <p:nvPr/>
            </p:nvSpPr>
            <p:spPr>
              <a:xfrm rot="16200000">
                <a:off x="6480366" y="2608960"/>
                <a:ext cx="2012517" cy="197658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092281" y="3274088"/>
                <a:ext cx="1512168" cy="646331"/>
              </a:xfrm>
              <a:prstGeom prst="rect">
                <a:avLst/>
              </a:prstGeom>
              <a:noFill/>
            </p:spPr>
            <p:txBody>
              <a:bodyPr wrap="square" rtlCol="0">
                <a:spAutoFit/>
              </a:bodyPr>
              <a:lstStyle/>
              <a:p>
                <a:r>
                  <a:rPr lang="is-IS" sz="1200" dirty="0">
                    <a:latin typeface="Adobe Garamond Pro Bold" pitchFamily="18" charset="0"/>
                  </a:rPr>
                  <a:t>Aðstandendur eru spenntir að hitta verkamennina</a:t>
                </a:r>
                <a:endParaRPr lang="en-US" sz="1200" dirty="0">
                  <a:latin typeface="Adobe Garamond Pro Bold" pitchFamily="18" charset="0"/>
                </a:endParaRPr>
              </a:p>
            </p:txBody>
          </p:sp>
        </p:grpSp>
        <p:sp>
          <p:nvSpPr>
            <p:cNvPr id="26" name="TextBox 25"/>
            <p:cNvSpPr txBox="1"/>
            <p:nvPr/>
          </p:nvSpPr>
          <p:spPr>
            <a:xfrm>
              <a:off x="5796136" y="2031467"/>
              <a:ext cx="1365306" cy="63108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s-IS" sz="1200" dirty="0" smtClean="0">
                  <a:latin typeface="Adobe Garamond Pro Bold" pitchFamily="18" charset="0"/>
                </a:rPr>
                <a:t>Verkstjórinn Luis Urzua mun reka lestina</a:t>
              </a:r>
              <a:endParaRPr lang="en-US" sz="1200" dirty="0">
                <a:latin typeface="Adobe Garamond Pro Bold" pitchFamily="18" charset="0"/>
              </a:endParaRPr>
            </a:p>
          </p:txBody>
        </p:sp>
      </p:grpSp>
      <p:sp>
        <p:nvSpPr>
          <p:cNvPr id="3" name="Footer Placeholder 2"/>
          <p:cNvSpPr>
            <a:spLocks noGrp="1"/>
          </p:cNvSpPr>
          <p:nvPr>
            <p:ph type="ftr" sz="quarter" idx="11"/>
          </p:nvPr>
        </p:nvSpPr>
        <p:spPr>
          <a:xfrm>
            <a:off x="761999" y="6208776"/>
            <a:ext cx="7609340" cy="365125"/>
          </a:xfrm>
        </p:spPr>
        <p:txBody>
          <a:bodyPr/>
          <a:lstStyle/>
          <a:p>
            <a:r>
              <a:rPr lang="en-US" dirty="0" err="1" smtClean="0"/>
              <a:t>Beinagrindur</a:t>
            </a:r>
            <a:r>
              <a:rPr lang="en-US" dirty="0" smtClean="0"/>
              <a:t> </a:t>
            </a:r>
            <a:r>
              <a:rPr lang="en-US" dirty="0" err="1" smtClean="0"/>
              <a:t>kennsluleiðbeininga</a:t>
            </a:r>
            <a:r>
              <a:rPr lang="en-US" dirty="0" smtClean="0"/>
              <a:t>- </a:t>
            </a:r>
            <a:r>
              <a:rPr lang="en-US" dirty="0" err="1" smtClean="0"/>
              <a:t>Frásögn</a:t>
            </a:r>
            <a:r>
              <a:rPr lang="en-US" dirty="0" smtClean="0"/>
              <a:t> – </a:t>
            </a:r>
            <a:r>
              <a:rPr lang="en-US" dirty="0" err="1" smtClean="0"/>
              <a:t>frétt</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1125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04664"/>
            <a:ext cx="7063408" cy="1159024"/>
          </a:xfrm>
        </p:spPr>
        <p:txBody>
          <a:bodyPr>
            <a:normAutofit/>
          </a:bodyPr>
          <a:lstStyle/>
          <a:p>
            <a:r>
              <a:rPr lang="is-IS" dirty="0" smtClean="0"/>
              <a:t>Frétt </a:t>
            </a:r>
            <a:r>
              <a:rPr lang="is-IS" dirty="0"/>
              <a:t>– </a:t>
            </a:r>
            <a:r>
              <a:rPr lang="is-IS" dirty="0" smtClean="0"/>
              <a:t>viðtal</a:t>
            </a:r>
            <a:endParaRPr lang="en-US" dirty="0"/>
          </a:p>
        </p:txBody>
      </p:sp>
      <p:sp>
        <p:nvSpPr>
          <p:cNvPr id="3" name="Content Placeholder 2"/>
          <p:cNvSpPr>
            <a:spLocks noGrp="1"/>
          </p:cNvSpPr>
          <p:nvPr>
            <p:ph idx="1"/>
          </p:nvPr>
        </p:nvSpPr>
        <p:spPr>
          <a:xfrm>
            <a:off x="755576" y="1556792"/>
            <a:ext cx="7626424" cy="1231032"/>
          </a:xfrm>
        </p:spPr>
        <p:txBody>
          <a:bodyPr>
            <a:normAutofit fontScale="85000" lnSpcReduction="20000"/>
          </a:bodyPr>
          <a:lstStyle/>
          <a:p>
            <a:pPr marL="0" indent="0">
              <a:buNone/>
            </a:pPr>
            <a:endParaRPr lang="is-IS" dirty="0" smtClean="0"/>
          </a:p>
          <a:p>
            <a:pPr marL="0" indent="0">
              <a:buNone/>
            </a:pPr>
            <a:endParaRPr lang="is-IS" dirty="0"/>
          </a:p>
          <a:p>
            <a:pPr marL="0" indent="0">
              <a:buNone/>
            </a:pPr>
            <a:r>
              <a:rPr lang="is-IS" dirty="0" smtClean="0"/>
              <a:t>Jón </a:t>
            </a:r>
            <a:r>
              <a:rPr lang="is-IS" dirty="0"/>
              <a:t>fór með pabba sínum  í fjallgöngu á Esjuna. Þegar þeir voru á leiðinni </a:t>
            </a:r>
            <a:r>
              <a:rPr lang="is-IS" dirty="0" smtClean="0"/>
              <a:t>niður lentu </a:t>
            </a:r>
            <a:r>
              <a:rPr lang="is-IS" dirty="0"/>
              <a:t>þeir í sjálfheldu. </a:t>
            </a:r>
            <a:endParaRPr lang="is-IS" dirty="0" smtClean="0"/>
          </a:p>
          <a:p>
            <a:pPr marL="0" indent="0">
              <a:buNone/>
            </a:pPr>
            <a:endParaRPr lang="is-IS" dirty="0" smtClean="0"/>
          </a:p>
          <a:p>
            <a:pPr marL="0" indent="0">
              <a:buNone/>
            </a:pPr>
            <a:endParaRPr lang="is-IS" dirty="0"/>
          </a:p>
          <a:p>
            <a:pPr marL="0" indent="0">
              <a:buNone/>
            </a:pPr>
            <a:endParaRPr lang="en-US" b="1" dirty="0"/>
          </a:p>
        </p:txBody>
      </p:sp>
      <p:sp>
        <p:nvSpPr>
          <p:cNvPr id="6" name="Right Arrow 5"/>
          <p:cNvSpPr/>
          <p:nvPr/>
        </p:nvSpPr>
        <p:spPr>
          <a:xfrm rot="20608786">
            <a:off x="324335" y="2796155"/>
            <a:ext cx="3657113" cy="2705850"/>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solidFill>
                  <a:schemeClr val="tx1"/>
                </a:solidFill>
              </a:rPr>
              <a:t>Vinnið saman tvö og tvö.  Skiptið með ykkur hlutverkum. Annað er fréttamaður en hitt er Jón.</a:t>
            </a:r>
            <a:endParaRPr lang="en-US" dirty="0">
              <a:solidFill>
                <a:schemeClr val="tx1"/>
              </a:solidFill>
            </a:endParaRPr>
          </a:p>
        </p:txBody>
      </p:sp>
      <p:sp>
        <p:nvSpPr>
          <p:cNvPr id="5" name="Footer Placeholder 4"/>
          <p:cNvSpPr>
            <a:spLocks noGrp="1"/>
          </p:cNvSpPr>
          <p:nvPr>
            <p:ph type="ftr" sz="quarter" idx="11"/>
          </p:nvPr>
        </p:nvSpPr>
        <p:spPr>
          <a:xfrm>
            <a:off x="761999" y="6208776"/>
            <a:ext cx="7554417" cy="365125"/>
          </a:xfrm>
        </p:spPr>
        <p:txBody>
          <a:bodyPr/>
          <a:lstStyle/>
          <a:p>
            <a:r>
              <a:rPr lang="en-US" dirty="0" err="1" smtClean="0"/>
              <a:t>Beinagrindur</a:t>
            </a:r>
            <a:r>
              <a:rPr lang="en-US" dirty="0" smtClean="0"/>
              <a:t> </a:t>
            </a:r>
            <a:r>
              <a:rPr lang="en-US" dirty="0" err="1" smtClean="0"/>
              <a:t>kennsluleiðbeininga</a:t>
            </a:r>
            <a:r>
              <a:rPr lang="en-US" dirty="0" smtClean="0"/>
              <a:t>- </a:t>
            </a:r>
            <a:r>
              <a:rPr lang="en-US" dirty="0" err="1" smtClean="0"/>
              <a:t>Frásögn</a:t>
            </a:r>
            <a:r>
              <a:rPr lang="en-US" dirty="0" smtClean="0"/>
              <a:t> – </a:t>
            </a:r>
            <a:r>
              <a:rPr lang="en-US" dirty="0" err="1" smtClean="0"/>
              <a:t>frétt</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499992" y="3026144"/>
            <a:ext cx="3779912" cy="251994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2751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6672"/>
            <a:ext cx="7200800" cy="1600200"/>
          </a:xfrm>
        </p:spPr>
        <p:txBody>
          <a:bodyPr>
            <a:normAutofit fontScale="90000"/>
          </a:bodyPr>
          <a:lstStyle/>
          <a:p>
            <a:r>
              <a:rPr lang="is-IS" dirty="0" smtClean="0"/>
              <a:t>Verkefni </a:t>
            </a:r>
            <a:br>
              <a:rPr lang="is-IS" dirty="0" smtClean="0"/>
            </a:br>
            <a:r>
              <a:rPr lang="is-IS" dirty="0" smtClean="0"/>
              <a:t>– að skrifa blaðagrein</a:t>
            </a:r>
            <a:endParaRPr lang="en-US" dirty="0"/>
          </a:p>
        </p:txBody>
      </p:sp>
      <p:sp>
        <p:nvSpPr>
          <p:cNvPr id="3" name="Content Placeholder 2"/>
          <p:cNvSpPr>
            <a:spLocks noGrp="1"/>
          </p:cNvSpPr>
          <p:nvPr>
            <p:ph idx="1"/>
          </p:nvPr>
        </p:nvSpPr>
        <p:spPr>
          <a:xfrm>
            <a:off x="755576" y="2276872"/>
            <a:ext cx="7471792" cy="3886200"/>
          </a:xfrm>
        </p:spPr>
        <p:txBody>
          <a:bodyPr/>
          <a:lstStyle/>
          <a:p>
            <a:r>
              <a:rPr lang="is-IS" dirty="0" smtClean="0"/>
              <a:t>Vinnið tvö og tvö saman (leikræn tjáning)</a:t>
            </a:r>
          </a:p>
          <a:p>
            <a:r>
              <a:rPr lang="is-IS" dirty="0" smtClean="0"/>
              <a:t>Takið viðtal við hvort annað</a:t>
            </a:r>
          </a:p>
          <a:p>
            <a:r>
              <a:rPr lang="is-IS" dirty="0" smtClean="0"/>
              <a:t>Setjið viðtalið inn í beinagrind</a:t>
            </a:r>
          </a:p>
          <a:p>
            <a:r>
              <a:rPr lang="is-IS" dirty="0" smtClean="0"/>
              <a:t>Vinnið viðtalið inn í ritunarramma eða veljið ykkur form í Publisher</a:t>
            </a:r>
          </a:p>
          <a:p>
            <a:r>
              <a:rPr lang="is-IS" dirty="0" smtClean="0"/>
              <a:t>Setjið inn mynd eða myndir</a:t>
            </a:r>
          </a:p>
          <a:p>
            <a:endParaRPr lang="en-US" dirty="0"/>
          </a:p>
        </p:txBody>
      </p:sp>
      <p:sp>
        <p:nvSpPr>
          <p:cNvPr id="4" name="Footer Placeholder 3"/>
          <p:cNvSpPr>
            <a:spLocks noGrp="1"/>
          </p:cNvSpPr>
          <p:nvPr>
            <p:ph type="ftr" sz="quarter" idx="11"/>
          </p:nvPr>
        </p:nvSpPr>
        <p:spPr>
          <a:xfrm>
            <a:off x="761999" y="6208776"/>
            <a:ext cx="7554417" cy="365125"/>
          </a:xfrm>
        </p:spPr>
        <p:txBody>
          <a:bodyPr/>
          <a:lstStyle/>
          <a:p>
            <a:r>
              <a:rPr lang="en-US" dirty="0" err="1" smtClean="0"/>
              <a:t>Beinagrindur</a:t>
            </a:r>
            <a:r>
              <a:rPr lang="en-US" dirty="0" smtClean="0"/>
              <a:t> </a:t>
            </a:r>
            <a:r>
              <a:rPr lang="en-US" dirty="0" err="1" smtClean="0"/>
              <a:t>kennsluleiðbeininga</a:t>
            </a:r>
            <a:r>
              <a:rPr lang="en-US" dirty="0" smtClean="0"/>
              <a:t>- </a:t>
            </a:r>
            <a:r>
              <a:rPr lang="en-US" dirty="0" err="1" smtClean="0"/>
              <a:t>Frásögn</a:t>
            </a:r>
            <a:r>
              <a:rPr lang="en-US" dirty="0" smtClean="0"/>
              <a:t> – </a:t>
            </a:r>
            <a:r>
              <a:rPr lang="en-US" dirty="0" err="1" smtClean="0"/>
              <a:t>frétt</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55522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1035</TotalTime>
  <Words>1144</Words>
  <Application>Microsoft Macintosh PowerPoint</Application>
  <PresentationFormat>On-screen Show (4:3)</PresentationFormat>
  <Paragraphs>114</Paragraphs>
  <Slides>13</Slides>
  <Notes>13</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NewsPrint</vt:lpstr>
      <vt:lpstr>Frásögn</vt:lpstr>
      <vt:lpstr>Slide 2</vt:lpstr>
      <vt:lpstr>Slide 3</vt:lpstr>
      <vt:lpstr>Dagblað</vt:lpstr>
      <vt:lpstr>Dagblöð og tímarit</vt:lpstr>
      <vt:lpstr>Frétt</vt:lpstr>
      <vt:lpstr>Beinagrind í frásögn </vt:lpstr>
      <vt:lpstr>Frétt – viðtal</vt:lpstr>
      <vt:lpstr>Verkefni  – að skrifa blaðagrein</vt:lpstr>
      <vt:lpstr>Frásögn – dagblöð og tímarit</vt:lpstr>
      <vt:lpstr>Slide 11</vt:lpstr>
      <vt:lpstr>Slide 12</vt:lpstr>
      <vt:lpstr>Slide 13</vt:lpstr>
    </vt:vector>
  </TitlesOfParts>
  <Company>UTM - Reykjavík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Frásögn</dc:title>
  <dc:creator>user</dc:creator>
  <cp:lastModifiedBy>Umbrot</cp:lastModifiedBy>
  <cp:revision>65</cp:revision>
  <dcterms:created xsi:type="dcterms:W3CDTF">2011-10-25T09:08:19Z</dcterms:created>
  <dcterms:modified xsi:type="dcterms:W3CDTF">2011-10-25T09:56:15Z</dcterms:modified>
</cp:coreProperties>
</file>