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Default Extension="wdp" ContentType="image/vnd.ms-photo"/>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3"/>
  </p:notesMasterIdLst>
  <p:handoutMasterIdLst>
    <p:handoutMasterId r:id="rId14"/>
  </p:handoutMasterIdLst>
  <p:sldIdLst>
    <p:sldId id="256" r:id="rId2"/>
    <p:sldId id="264" r:id="rId3"/>
    <p:sldId id="266" r:id="rId4"/>
    <p:sldId id="261" r:id="rId5"/>
    <p:sldId id="258" r:id="rId6"/>
    <p:sldId id="260" r:id="rId7"/>
    <p:sldId id="257" r:id="rId8"/>
    <p:sldId id="265" r:id="rId9"/>
    <p:sldId id="267" r:id="rId10"/>
    <p:sldId id="262" r:id="rId11"/>
    <p:sldId id="263" r:id="rId12"/>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aximized">
    <p:restoredLeft sz="34589" autoAdjust="0"/>
    <p:restoredTop sz="80314" autoAdjust="0"/>
  </p:normalViewPr>
  <p:slideViewPr>
    <p:cSldViewPr>
      <p:cViewPr>
        <p:scale>
          <a:sx n="100" d="100"/>
          <a:sy n="100" d="100"/>
        </p:scale>
        <p:origin x="-2264" y="-688"/>
      </p:cViewPr>
      <p:guideLst>
        <p:guide orient="horz" pos="2160"/>
        <p:guide pos="2880"/>
      </p:guideLst>
    </p:cSldViewPr>
  </p:slideViewPr>
  <p:outlineViewPr>
    <p:cViewPr>
      <p:scale>
        <a:sx n="33" d="100"/>
        <a:sy n="33" d="100"/>
      </p:scale>
      <p:origin x="222"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r>
              <a:rPr lang="is-IS" smtClean="0"/>
              <a:t>Beinagrindur handbók um ritun- kennsluleiðbeiningar</a:t>
            </a:r>
            <a:endParaRPr lang="is-IS"/>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04DBF346-74C6-415B-ABEC-D11A44775D38}" type="datetimeFigureOut">
              <a:rPr lang="is-IS" smtClean="0"/>
              <a:pPr/>
              <a:t>10/25/11</a:t>
            </a:fld>
            <a:endParaRPr lang="is-IS"/>
          </a:p>
        </p:txBody>
      </p:sp>
      <p:sp>
        <p:nvSpPr>
          <p:cNvPr id="4" name="Footer Placeholder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r>
              <a:rPr lang="is-IS" smtClean="0"/>
              <a:t>Námsgagnastofnun</a:t>
            </a:r>
            <a:endParaRPr lang="is-IS"/>
          </a:p>
        </p:txBody>
      </p:sp>
      <p:sp>
        <p:nvSpPr>
          <p:cNvPr id="5" name="Slide Number Placeholder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B975D03C-4943-4122-8FBA-F5F34F82A313}" type="slidenum">
              <a:rPr lang="is-IS" smtClean="0"/>
              <a:pPr/>
              <a:t>‹#›</a:t>
            </a:fld>
            <a:endParaRPr lang="is-I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339106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6411"/>
          </a:xfrm>
          <a:prstGeom prst="rect">
            <a:avLst/>
          </a:prstGeom>
        </p:spPr>
        <p:txBody>
          <a:bodyPr vert="horz" lIns="91440" tIns="45720" rIns="91440" bIns="45720" rtlCol="0"/>
          <a:lstStyle>
            <a:lvl1pPr algn="l">
              <a:defRPr sz="1200"/>
            </a:lvl1pPr>
          </a:lstStyle>
          <a:p>
            <a:r>
              <a:rPr lang="en-US" smtClean="0"/>
              <a:t>Beinagrindur handbók um ritun- kennsluleiðbeiningar</a:t>
            </a:r>
            <a:endParaRPr lang="en-US"/>
          </a:p>
        </p:txBody>
      </p:sp>
      <p:sp>
        <p:nvSpPr>
          <p:cNvPr id="3" name="Date Placeholder 2"/>
          <p:cNvSpPr>
            <a:spLocks noGrp="1"/>
          </p:cNvSpPr>
          <p:nvPr>
            <p:ph type="dt" idx="1"/>
          </p:nvPr>
        </p:nvSpPr>
        <p:spPr>
          <a:xfrm>
            <a:off x="3777607" y="1"/>
            <a:ext cx="2889938" cy="496411"/>
          </a:xfrm>
          <a:prstGeom prst="rect">
            <a:avLst/>
          </a:prstGeom>
        </p:spPr>
        <p:txBody>
          <a:bodyPr vert="horz" lIns="91440" tIns="45720" rIns="91440" bIns="45720" rtlCol="0"/>
          <a:lstStyle>
            <a:lvl1pPr algn="r">
              <a:defRPr sz="1200"/>
            </a:lvl1pPr>
          </a:lstStyle>
          <a:p>
            <a:fld id="{EAEA2C66-6D34-49F6-A0FD-E57F841A12EF}" type="datetimeFigureOut">
              <a:rPr lang="en-US" smtClean="0"/>
              <a:pPr/>
              <a:t>10/25/11</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2"/>
            <a:ext cx="2889938" cy="496411"/>
          </a:xfrm>
          <a:prstGeom prst="rect">
            <a:avLst/>
          </a:prstGeom>
        </p:spPr>
        <p:txBody>
          <a:bodyPr vert="horz" lIns="91440" tIns="45720" rIns="91440" bIns="45720" rtlCol="0" anchor="b"/>
          <a:lstStyle>
            <a:lvl1pPr algn="l">
              <a:defRPr sz="1200"/>
            </a:lvl1pPr>
          </a:lstStyle>
          <a:p>
            <a:r>
              <a:rPr lang="en-US" smtClean="0"/>
              <a:t>Námsgagnastofnun</a:t>
            </a:r>
            <a:endParaRPr lang="en-US"/>
          </a:p>
        </p:txBody>
      </p:sp>
      <p:sp>
        <p:nvSpPr>
          <p:cNvPr id="7" name="Slide Number Placeholder 6"/>
          <p:cNvSpPr>
            <a:spLocks noGrp="1"/>
          </p:cNvSpPr>
          <p:nvPr>
            <p:ph type="sldNum" sz="quarter" idx="5"/>
          </p:nvPr>
        </p:nvSpPr>
        <p:spPr>
          <a:xfrm>
            <a:off x="3777607" y="9430092"/>
            <a:ext cx="2889938" cy="496411"/>
          </a:xfrm>
          <a:prstGeom prst="rect">
            <a:avLst/>
          </a:prstGeom>
        </p:spPr>
        <p:txBody>
          <a:bodyPr vert="horz" lIns="91440" tIns="45720" rIns="91440" bIns="45720" rtlCol="0" anchor="b"/>
          <a:lstStyle>
            <a:lvl1pPr algn="r">
              <a:defRPr sz="1200"/>
            </a:lvl1pPr>
          </a:lstStyle>
          <a:p>
            <a:fld id="{1855225A-DACE-4228-9720-8299C68CF2DC}"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863404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latin typeface="+mn-lt"/>
              </a:rPr>
              <a:t>Í þessum hluta verður tekið</a:t>
            </a:r>
            <a:r>
              <a:rPr lang="is-IS" baseline="0" dirty="0" smtClean="0">
                <a:latin typeface="+mn-lt"/>
              </a:rPr>
              <a:t> dæmi um það hvernig hægt er að nota beinagrindurnar til að skrifa sendibréf.</a:t>
            </a:r>
            <a:endParaRPr lang="is-IS" dirty="0">
              <a:latin typeface="+mn-lt"/>
            </a:endParaRPr>
          </a:p>
        </p:txBody>
      </p:sp>
      <p:sp>
        <p:nvSpPr>
          <p:cNvPr id="4" name="Slide Number Placeholder 3"/>
          <p:cNvSpPr>
            <a:spLocks noGrp="1"/>
          </p:cNvSpPr>
          <p:nvPr>
            <p:ph type="sldNum" sz="quarter" idx="10"/>
          </p:nvPr>
        </p:nvSpPr>
        <p:spPr/>
        <p:txBody>
          <a:bodyPr/>
          <a:lstStyle/>
          <a:p>
            <a:fld id="{1855225A-DACE-4228-9720-8299C68CF2DC}"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Námsgagnastofnun</a:t>
            </a:r>
            <a:endParaRPr lang="en-US"/>
          </a:p>
        </p:txBody>
      </p:sp>
      <p:sp>
        <p:nvSpPr>
          <p:cNvPr id="6" name="Header Placeholder 5"/>
          <p:cNvSpPr>
            <a:spLocks noGrp="1"/>
          </p:cNvSpPr>
          <p:nvPr>
            <p:ph type="hdr" sz="quarter" idx="12"/>
          </p:nvPr>
        </p:nvSpPr>
        <p:spPr/>
        <p:txBody>
          <a:bodyPr/>
          <a:lstStyle/>
          <a:p>
            <a:r>
              <a:rPr lang="en-US" smtClean="0"/>
              <a:t>Beinagrindur handbók um ritun- kennsluleiðbeiningar</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70209259"/>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Sjálfsmat</a:t>
            </a:r>
            <a:r>
              <a:rPr lang="is-IS" baseline="0" dirty="0" smtClean="0"/>
              <a:t> nemenda. </a:t>
            </a:r>
          </a:p>
          <a:p>
            <a:endParaRPr lang="is-IS" baseline="0" dirty="0" smtClean="0"/>
          </a:p>
          <a:p>
            <a:r>
              <a:rPr lang="is-IS" baseline="0" dirty="0" smtClean="0"/>
              <a:t>Mikilvægt er að kennari fari yfir sjálfmatið með nemendum og kenni þeim að nota það strax í upphafi. Kennari getur svo nýtt sér það til að skoða þá þætti sem þarfnast hugsanlegra lagfæringa með nemendum.</a:t>
            </a:r>
          </a:p>
          <a:p>
            <a:endParaRPr lang="is-IS" baseline="0" dirty="0" smtClean="0"/>
          </a:p>
          <a:p>
            <a:r>
              <a:rPr lang="is-IS" baseline="0" dirty="0" smtClean="0"/>
              <a:t>Í hjálparbanka má finna önnur form sem hægt er að aðlaga að verkefnum.</a:t>
            </a:r>
            <a:endParaRPr lang="en-US" dirty="0"/>
          </a:p>
        </p:txBody>
      </p:sp>
      <p:sp>
        <p:nvSpPr>
          <p:cNvPr id="4" name="Slide Number Placeholder 3"/>
          <p:cNvSpPr>
            <a:spLocks noGrp="1"/>
          </p:cNvSpPr>
          <p:nvPr>
            <p:ph type="sldNum" sz="quarter" idx="10"/>
          </p:nvPr>
        </p:nvSpPr>
        <p:spPr/>
        <p:txBody>
          <a:bodyPr/>
          <a:lstStyle/>
          <a:p>
            <a:fld id="{1855225A-DACE-4228-9720-8299C68CF2DC}"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Námsgagnastofnun</a:t>
            </a:r>
            <a:endParaRPr lang="en-US"/>
          </a:p>
        </p:txBody>
      </p:sp>
      <p:sp>
        <p:nvSpPr>
          <p:cNvPr id="6" name="Header Placeholder 5"/>
          <p:cNvSpPr>
            <a:spLocks noGrp="1"/>
          </p:cNvSpPr>
          <p:nvPr>
            <p:ph type="hdr" sz="quarter" idx="12"/>
          </p:nvPr>
        </p:nvSpPr>
        <p:spPr/>
        <p:txBody>
          <a:bodyPr/>
          <a:lstStyle/>
          <a:p>
            <a:r>
              <a:rPr lang="en-US" smtClean="0"/>
              <a:t>Beinagrindur handbók um ritun- kennsluleiðbeiningar</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90705024"/>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Þessi glæra</a:t>
            </a:r>
            <a:r>
              <a:rPr lang="is-IS" baseline="0" dirty="0" smtClean="0"/>
              <a:t> er blaðsíða úr bókinni og sýnir helstu gerðir frásagnartexta. Kennari getur valið eina eða fleiri gerðir til að vinna með nemendum sínum, allt eftir getu hópsins og einstaklinganna. Þó að aðeins sé valið að fjalla um bréf hér í þessum kafla getur kennari kynnt fyrir nemendum fleiri textagerðir en ætlað er að vinna með.</a:t>
            </a:r>
          </a:p>
          <a:p>
            <a:endParaRPr lang="is-IS" baseline="0" dirty="0" smtClean="0"/>
          </a:p>
        </p:txBody>
      </p:sp>
      <p:sp>
        <p:nvSpPr>
          <p:cNvPr id="4" name="Slide Number Placeholder 3"/>
          <p:cNvSpPr>
            <a:spLocks noGrp="1"/>
          </p:cNvSpPr>
          <p:nvPr>
            <p:ph type="sldNum" sz="quarter" idx="10"/>
          </p:nvPr>
        </p:nvSpPr>
        <p:spPr/>
        <p:txBody>
          <a:bodyPr/>
          <a:lstStyle/>
          <a:p>
            <a:fld id="{1855225A-DACE-4228-9720-8299C68CF2DC}"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Námsgagnastofnun</a:t>
            </a:r>
            <a:endParaRPr lang="en-US"/>
          </a:p>
        </p:txBody>
      </p:sp>
      <p:sp>
        <p:nvSpPr>
          <p:cNvPr id="6" name="Header Placeholder 5"/>
          <p:cNvSpPr>
            <a:spLocks noGrp="1"/>
          </p:cNvSpPr>
          <p:nvPr>
            <p:ph type="hdr" sz="quarter" idx="12"/>
          </p:nvPr>
        </p:nvSpPr>
        <p:spPr/>
        <p:txBody>
          <a:bodyPr/>
          <a:lstStyle/>
          <a:p>
            <a:r>
              <a:rPr lang="en-US" smtClean="0"/>
              <a:t>Beinagrindur handbók um ritun- kennsluleiðbeiningar</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30415969"/>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s-IS" dirty="0" smtClean="0"/>
              <a:t>Þetta er beinagrind frásagnartexta.</a:t>
            </a:r>
            <a:r>
              <a:rPr lang="is-IS" baseline="0" dirty="0" smtClean="0"/>
              <a:t> </a:t>
            </a:r>
            <a:r>
              <a:rPr lang="is-IS" dirty="0" smtClean="0"/>
              <a:t>Frásögn er alltaf skrifuð í réttri tímaröð.</a:t>
            </a:r>
            <a:r>
              <a:rPr lang="is-IS" baseline="0" dirty="0" smtClean="0"/>
              <a:t> </a:t>
            </a:r>
            <a:r>
              <a:rPr lang="is-IS" dirty="0" smtClean="0"/>
              <a:t>Hægt er</a:t>
            </a:r>
            <a:r>
              <a:rPr lang="is-IS" baseline="0" dirty="0" smtClean="0"/>
              <a:t> að nota beinagrindina til að setja inn atburði eða hugmyndir sem nota á í rituninni. </a:t>
            </a:r>
          </a:p>
          <a:p>
            <a:endParaRPr lang="en-US" dirty="0"/>
          </a:p>
        </p:txBody>
      </p:sp>
      <p:sp>
        <p:nvSpPr>
          <p:cNvPr id="4" name="Header Placeholder 3"/>
          <p:cNvSpPr>
            <a:spLocks noGrp="1"/>
          </p:cNvSpPr>
          <p:nvPr>
            <p:ph type="hdr" sz="quarter" idx="10"/>
          </p:nvPr>
        </p:nvSpPr>
        <p:spPr/>
        <p:txBody>
          <a:bodyPr/>
          <a:lstStyle/>
          <a:p>
            <a:r>
              <a:rPr lang="en-US" smtClean="0"/>
              <a:t>Beinagrindur handbók um ritun- kennsluleiðbeiningar</a:t>
            </a:r>
            <a:endParaRPr lang="en-US"/>
          </a:p>
        </p:txBody>
      </p:sp>
      <p:sp>
        <p:nvSpPr>
          <p:cNvPr id="5" name="Footer Placeholder 4"/>
          <p:cNvSpPr>
            <a:spLocks noGrp="1"/>
          </p:cNvSpPr>
          <p:nvPr>
            <p:ph type="ftr" sz="quarter" idx="11"/>
          </p:nvPr>
        </p:nvSpPr>
        <p:spPr/>
        <p:txBody>
          <a:bodyPr/>
          <a:lstStyle/>
          <a:p>
            <a:r>
              <a:rPr lang="en-US" smtClean="0"/>
              <a:t>Námsgagnastofnun</a:t>
            </a:r>
            <a:endParaRPr lang="en-US"/>
          </a:p>
        </p:txBody>
      </p:sp>
      <p:sp>
        <p:nvSpPr>
          <p:cNvPr id="6" name="Slide Number Placeholder 5"/>
          <p:cNvSpPr>
            <a:spLocks noGrp="1"/>
          </p:cNvSpPr>
          <p:nvPr>
            <p:ph type="sldNum" sz="quarter" idx="12"/>
          </p:nvPr>
        </p:nvSpPr>
        <p:spPr/>
        <p:txBody>
          <a:bodyPr/>
          <a:lstStyle/>
          <a:p>
            <a:fld id="{1855225A-DACE-4228-9720-8299C68CF2DC}"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47878245"/>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baseline="0" smtClean="0"/>
              <a:t>Mikilvægt </a:t>
            </a:r>
            <a:r>
              <a:rPr lang="is-IS" baseline="0" dirty="0" smtClean="0"/>
              <a:t>er að kenna nemendum að þekkja og nota táknmyndirnar sem notaðar eru í bókinni, það auðveldar ritferlið. Frásögn segir frá í réttri tímaröð. Kennari getur farið yfir það af hverju tímaröð sé mikilvæg í frásögn, hvernig hljómar t.d. bréf þar sem vaðið er úr einu í annað? Ævisaga, þar sem flakkað er á milli æviskeiða? Er hægt að vinna eftir skýrslu sem segir ekki frá í réttri tímaröð?</a:t>
            </a:r>
            <a:endParaRPr lang="en-US" dirty="0"/>
          </a:p>
        </p:txBody>
      </p:sp>
      <p:sp>
        <p:nvSpPr>
          <p:cNvPr id="4" name="Slide Number Placeholder 3"/>
          <p:cNvSpPr>
            <a:spLocks noGrp="1"/>
          </p:cNvSpPr>
          <p:nvPr>
            <p:ph type="sldNum" sz="quarter" idx="10"/>
          </p:nvPr>
        </p:nvSpPr>
        <p:spPr/>
        <p:txBody>
          <a:bodyPr/>
          <a:lstStyle/>
          <a:p>
            <a:fld id="{1855225A-DACE-4228-9720-8299C68CF2DC}"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Námsgagnastofnun</a:t>
            </a:r>
            <a:endParaRPr lang="en-US"/>
          </a:p>
        </p:txBody>
      </p:sp>
      <p:sp>
        <p:nvSpPr>
          <p:cNvPr id="6" name="Header Placeholder 5"/>
          <p:cNvSpPr>
            <a:spLocks noGrp="1"/>
          </p:cNvSpPr>
          <p:nvPr>
            <p:ph type="hdr" sz="quarter" idx="12"/>
          </p:nvPr>
        </p:nvSpPr>
        <p:spPr/>
        <p:txBody>
          <a:bodyPr/>
          <a:lstStyle/>
          <a:p>
            <a:r>
              <a:rPr lang="en-US" smtClean="0"/>
              <a:t>Beinagrindur handbók um ritun- kennsluleiðbeiningar</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93052153"/>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baseline="0" dirty="0" smtClean="0"/>
              <a:t>Hér er algeng uppbygging á bréfi. Kennari þarf að fara yfir staðsetningu á dagsetningu og stað, að staðarheitið er í þágufalli.</a:t>
            </a:r>
          </a:p>
          <a:p>
            <a:r>
              <a:rPr lang="is-IS" baseline="0" dirty="0" smtClean="0"/>
              <a:t> </a:t>
            </a:r>
          </a:p>
          <a:p>
            <a:r>
              <a:rPr lang="is-IS" baseline="0" dirty="0" smtClean="0"/>
              <a:t>Ávarpið er mismunandi eftir því hvort verið er að ávarpa vin, náin ættingja eða einhvern sem viðkomandi þekkir ekki. Skoða vel glæruna á undan og hægt að vísa í hana og skoða hvar efnisþættirnir eru á beinagrindinni sjálfri.</a:t>
            </a:r>
          </a:p>
          <a:p>
            <a:endParaRPr lang="is-IS" baseline="0" dirty="0" smtClean="0"/>
          </a:p>
          <a:p>
            <a:r>
              <a:rPr lang="is-IS" baseline="0" dirty="0" smtClean="0"/>
              <a:t>Upphafssetningin opnar bréfið, kynnir umræðuefni. Í meginmáli er farið nánar í tilefni bréfaskriftanna eða nánari útskýring á meginmáli. Í lok bréfsins er orðum gjarnan beint aftur að lesanda, þakkir færðar. Að lokum er viðeigandi kveðja og undirskrift.</a:t>
            </a:r>
          </a:p>
          <a:p>
            <a:endParaRPr lang="is-IS" baseline="0" dirty="0" smtClean="0"/>
          </a:p>
        </p:txBody>
      </p:sp>
      <p:sp>
        <p:nvSpPr>
          <p:cNvPr id="4" name="Slide Number Placeholder 3"/>
          <p:cNvSpPr>
            <a:spLocks noGrp="1"/>
          </p:cNvSpPr>
          <p:nvPr>
            <p:ph type="sldNum" sz="quarter" idx="10"/>
          </p:nvPr>
        </p:nvSpPr>
        <p:spPr/>
        <p:txBody>
          <a:bodyPr/>
          <a:lstStyle/>
          <a:p>
            <a:fld id="{1855225A-DACE-4228-9720-8299C68CF2DC}"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Námsgagnastofnun</a:t>
            </a:r>
            <a:endParaRPr lang="en-US"/>
          </a:p>
        </p:txBody>
      </p:sp>
      <p:sp>
        <p:nvSpPr>
          <p:cNvPr id="6" name="Header Placeholder 5"/>
          <p:cNvSpPr>
            <a:spLocks noGrp="1"/>
          </p:cNvSpPr>
          <p:nvPr>
            <p:ph type="hdr" sz="quarter" idx="12"/>
          </p:nvPr>
        </p:nvSpPr>
        <p:spPr/>
        <p:txBody>
          <a:bodyPr/>
          <a:lstStyle/>
          <a:p>
            <a:r>
              <a:rPr lang="en-US" smtClean="0"/>
              <a:t>Beinagrindur handbók um ritun- kennsluleiðbeiningar</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97822144"/>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baseline="0" dirty="0" smtClean="0"/>
              <a:t>Kennari getur notað rammann til að semja sjálfur bréf sem hentar aldri og viðfangsefni nemenda. Gaman er að flétta bréfaskriftir við aðrar námsgreinar t.d. samfélagsfræði. Ef áhugi er fyrir því er hægt að skoða bréf frá ýmsum tímum og sendendum. (sjá glærur 7-9)</a:t>
            </a:r>
            <a:endParaRPr lang="en-US" dirty="0"/>
          </a:p>
        </p:txBody>
      </p:sp>
      <p:sp>
        <p:nvSpPr>
          <p:cNvPr id="4" name="Slide Number Placeholder 3"/>
          <p:cNvSpPr>
            <a:spLocks noGrp="1"/>
          </p:cNvSpPr>
          <p:nvPr>
            <p:ph type="sldNum" sz="quarter" idx="10"/>
          </p:nvPr>
        </p:nvSpPr>
        <p:spPr/>
        <p:txBody>
          <a:bodyPr/>
          <a:lstStyle/>
          <a:p>
            <a:fld id="{1855225A-DACE-4228-9720-8299C68CF2DC}"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Námsgagnastofnun</a:t>
            </a:r>
            <a:endParaRPr lang="en-US"/>
          </a:p>
        </p:txBody>
      </p:sp>
      <p:sp>
        <p:nvSpPr>
          <p:cNvPr id="6" name="Header Placeholder 5"/>
          <p:cNvSpPr>
            <a:spLocks noGrp="1"/>
          </p:cNvSpPr>
          <p:nvPr>
            <p:ph type="hdr" sz="quarter" idx="12"/>
          </p:nvPr>
        </p:nvSpPr>
        <p:spPr/>
        <p:txBody>
          <a:bodyPr/>
          <a:lstStyle/>
          <a:p>
            <a:r>
              <a:rPr lang="en-US" smtClean="0"/>
              <a:t>Beinagrindur handbók um ritun- kennsluleiðbeiningar</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354150"/>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Nemendur hreinskrifa bréfið</a:t>
            </a:r>
            <a:r>
              <a:rPr lang="is-IS" baseline="0" dirty="0" smtClean="0"/>
              <a:t> í tölvu eða á blað.</a:t>
            </a:r>
          </a:p>
          <a:p>
            <a:r>
              <a:rPr lang="is-IS" baseline="0" dirty="0" smtClean="0"/>
              <a:t>Snyrtilegur frágangur er mikilvægur þáttur í skilum á bréfi. Kennari þarf að leggja áherslu á að bréfin séu hreinskrifuð, annað hvort í tölvu eða á blað. Minna nemendur á stafsetningu erfiðra orða, skoða málfar og annað sem viðkemur vönduðu máli.</a:t>
            </a:r>
            <a:endParaRPr lang="en-US" dirty="0"/>
          </a:p>
        </p:txBody>
      </p:sp>
      <p:sp>
        <p:nvSpPr>
          <p:cNvPr id="4" name="Slide Number Placeholder 3"/>
          <p:cNvSpPr>
            <a:spLocks noGrp="1"/>
          </p:cNvSpPr>
          <p:nvPr>
            <p:ph type="sldNum" sz="quarter" idx="10"/>
          </p:nvPr>
        </p:nvSpPr>
        <p:spPr/>
        <p:txBody>
          <a:bodyPr/>
          <a:lstStyle/>
          <a:p>
            <a:fld id="{1855225A-DACE-4228-9720-8299C68CF2DC}"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Námsgagnastofnun</a:t>
            </a:r>
            <a:endParaRPr lang="en-US"/>
          </a:p>
        </p:txBody>
      </p:sp>
      <p:sp>
        <p:nvSpPr>
          <p:cNvPr id="6" name="Header Placeholder 5"/>
          <p:cNvSpPr>
            <a:spLocks noGrp="1"/>
          </p:cNvSpPr>
          <p:nvPr>
            <p:ph type="hdr" sz="quarter" idx="12"/>
          </p:nvPr>
        </p:nvSpPr>
        <p:spPr/>
        <p:txBody>
          <a:bodyPr/>
          <a:lstStyle/>
          <a:p>
            <a:r>
              <a:rPr lang="en-US" smtClean="0"/>
              <a:t>Beinagrindur handbók um ritun- kennsluleiðbeiningar</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22405066"/>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Ef áhugi er fyrir hendi getur kennari skoða</a:t>
            </a:r>
            <a:r>
              <a:rPr lang="is-IS" baseline="0" dirty="0" smtClean="0"/>
              <a:t>ð mismunandi gerðir bréfa og frá mismunandi tímum og skoðað málstíl, orðanotkun og efni bréfanna.</a:t>
            </a:r>
            <a:endParaRPr lang="is-IS" dirty="0"/>
          </a:p>
        </p:txBody>
      </p:sp>
      <p:sp>
        <p:nvSpPr>
          <p:cNvPr id="4" name="Slide Number Placeholder 3"/>
          <p:cNvSpPr>
            <a:spLocks noGrp="1"/>
          </p:cNvSpPr>
          <p:nvPr>
            <p:ph type="sldNum" sz="quarter" idx="10"/>
          </p:nvPr>
        </p:nvSpPr>
        <p:spPr/>
        <p:txBody>
          <a:bodyPr/>
          <a:lstStyle/>
          <a:p>
            <a:fld id="{1855225A-DACE-4228-9720-8299C68CF2DC}"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Námsgagnastofnun</a:t>
            </a:r>
            <a:endParaRPr lang="en-US"/>
          </a:p>
        </p:txBody>
      </p:sp>
      <p:sp>
        <p:nvSpPr>
          <p:cNvPr id="6" name="Header Placeholder 5"/>
          <p:cNvSpPr>
            <a:spLocks noGrp="1"/>
          </p:cNvSpPr>
          <p:nvPr>
            <p:ph type="hdr" sz="quarter" idx="12"/>
          </p:nvPr>
        </p:nvSpPr>
        <p:spPr/>
        <p:txBody>
          <a:bodyPr/>
          <a:lstStyle/>
          <a:p>
            <a:r>
              <a:rPr lang="en-US" smtClean="0"/>
              <a:t>Beinagrindur handbók um ritun- kennsluleiðbeiningar</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87522654"/>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Ritunarrammi.</a:t>
            </a:r>
            <a:r>
              <a:rPr lang="is-IS" baseline="0" dirty="0" smtClean="0"/>
              <a:t> </a:t>
            </a:r>
          </a:p>
          <a:p>
            <a:r>
              <a:rPr lang="is-IS" baseline="0" dirty="0" smtClean="0"/>
              <a:t>Hér getur kennari nýtt sér rammann til ritunar. Það er hægt að ljósrita hann fyrir nemendur eða hafa skjámyndina uppi á meðan nemendur vinna í verkefnabækur. Þetta er ennfremur tilvalið verkefni í tölvustofu.</a:t>
            </a:r>
          </a:p>
          <a:p>
            <a:r>
              <a:rPr lang="is-IS" baseline="0" dirty="0" smtClean="0"/>
              <a:t>Nemendur og kennari geta jafnframt samið bréf í sameiningu inn í rammann, áður en nemendur glíma við það sjálfir að semja bréf.</a:t>
            </a:r>
            <a:endParaRPr lang="en-US" dirty="0"/>
          </a:p>
        </p:txBody>
      </p:sp>
      <p:sp>
        <p:nvSpPr>
          <p:cNvPr id="4" name="Slide Number Placeholder 3"/>
          <p:cNvSpPr>
            <a:spLocks noGrp="1"/>
          </p:cNvSpPr>
          <p:nvPr>
            <p:ph type="sldNum" sz="quarter" idx="10"/>
          </p:nvPr>
        </p:nvSpPr>
        <p:spPr/>
        <p:txBody>
          <a:bodyPr/>
          <a:lstStyle/>
          <a:p>
            <a:fld id="{1855225A-DACE-4228-9720-8299C68CF2DC}"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Námsgagnastofnun</a:t>
            </a:r>
            <a:endParaRPr lang="en-US"/>
          </a:p>
        </p:txBody>
      </p:sp>
      <p:sp>
        <p:nvSpPr>
          <p:cNvPr id="6" name="Header Placeholder 5"/>
          <p:cNvSpPr>
            <a:spLocks noGrp="1"/>
          </p:cNvSpPr>
          <p:nvPr>
            <p:ph type="hdr" sz="quarter" idx="12"/>
          </p:nvPr>
        </p:nvSpPr>
        <p:spPr/>
        <p:txBody>
          <a:bodyPr/>
          <a:lstStyle/>
          <a:p>
            <a:r>
              <a:rPr lang="en-US" smtClean="0"/>
              <a:t>Beinagrindur handbók um ritun- kennsluleiðbeiningar</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0372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3BFD83A-87E2-49C9-85F1-357D6A1B19C2}"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 Frásögn-bréf © Hrefna Birna Björnsdóttir og Sigríður Nanna Heimisdóttir ©Námsgagnastofnun 2011 - 09935</a:t>
            </a:r>
            <a:endParaRPr lang="en-US"/>
          </a:p>
        </p:txBody>
      </p:sp>
      <p:sp>
        <p:nvSpPr>
          <p:cNvPr id="6" name="Slide Number Placeholder 5"/>
          <p:cNvSpPr>
            <a:spLocks noGrp="1"/>
          </p:cNvSpPr>
          <p:nvPr>
            <p:ph type="sldNum" sz="quarter" idx="12"/>
          </p:nvPr>
        </p:nvSpPr>
        <p:spPr/>
        <p:txBody>
          <a:bodyPr/>
          <a:lstStyle/>
          <a:p>
            <a:fld id="{6F85AE17-D2A2-4043-AD75-7E8FB018992D}"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02C7EB-175F-4377-A5CF-4231611F3A12}"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 Frásögn-bréf © Hrefna Birna Björnsdóttir og Sigríður Nanna Heimisdóttir ©Námsgagnastofnun 2011 - 09935</a:t>
            </a:r>
            <a:endParaRPr lang="en-US"/>
          </a:p>
        </p:txBody>
      </p:sp>
      <p:sp>
        <p:nvSpPr>
          <p:cNvPr id="6" name="Slide Number Placeholder 5"/>
          <p:cNvSpPr>
            <a:spLocks noGrp="1"/>
          </p:cNvSpPr>
          <p:nvPr>
            <p:ph type="sldNum" sz="quarter" idx="12"/>
          </p:nvPr>
        </p:nvSpPr>
        <p:spPr/>
        <p:txBody>
          <a:bodyPr/>
          <a:lstStyle/>
          <a:p>
            <a:fld id="{6F85AE17-D2A2-4043-AD75-7E8FB01899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D9E37-FA95-46EC-8476-6EBF8A664309}"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 Frásögn-bréf © Hrefna Birna Björnsdóttir og Sigríður Nanna Heimisdóttir ©Námsgagnastofnun 2011 - 09935</a:t>
            </a:r>
            <a:endParaRPr lang="en-US"/>
          </a:p>
        </p:txBody>
      </p:sp>
      <p:sp>
        <p:nvSpPr>
          <p:cNvPr id="6" name="Slide Number Placeholder 5"/>
          <p:cNvSpPr>
            <a:spLocks noGrp="1"/>
          </p:cNvSpPr>
          <p:nvPr>
            <p:ph type="sldNum" sz="quarter" idx="12"/>
          </p:nvPr>
        </p:nvSpPr>
        <p:spPr/>
        <p:txBody>
          <a:bodyPr/>
          <a:lstStyle/>
          <a:p>
            <a:fld id="{6F85AE17-D2A2-4043-AD75-7E8FB01899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C0C41C-8609-4AD6-8457-2B51162DA992}"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 Frásögn-bréf © Hrefna Birna Björnsdóttir og Sigríður Nanna Heimisdóttir ©Námsgagnastofnun 2011 - 09935</a:t>
            </a:r>
            <a:endParaRPr lang="en-US"/>
          </a:p>
        </p:txBody>
      </p:sp>
      <p:sp>
        <p:nvSpPr>
          <p:cNvPr id="6" name="Slide Number Placeholder 5"/>
          <p:cNvSpPr>
            <a:spLocks noGrp="1"/>
          </p:cNvSpPr>
          <p:nvPr>
            <p:ph type="sldNum" sz="quarter" idx="12"/>
          </p:nvPr>
        </p:nvSpPr>
        <p:spPr/>
        <p:txBody>
          <a:bodyPr/>
          <a:lstStyle/>
          <a:p>
            <a:fld id="{6F85AE17-D2A2-4043-AD75-7E8FB01899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819F2A-3B44-4DBE-A15F-17366883CE16}"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 Frásögn-bréf © Hrefna Birna Björnsdóttir og Sigríður Nanna Heimisdóttir ©Námsgagnastofnun 2011 - 09935</a:t>
            </a:r>
            <a:endParaRPr lang="en-US"/>
          </a:p>
        </p:txBody>
      </p:sp>
      <p:sp>
        <p:nvSpPr>
          <p:cNvPr id="6" name="Slide Number Placeholder 5"/>
          <p:cNvSpPr>
            <a:spLocks noGrp="1"/>
          </p:cNvSpPr>
          <p:nvPr>
            <p:ph type="sldNum" sz="quarter" idx="12"/>
          </p:nvPr>
        </p:nvSpPr>
        <p:spPr/>
        <p:txBody>
          <a:bodyPr/>
          <a:lstStyle/>
          <a:p>
            <a:fld id="{6F85AE17-D2A2-4043-AD75-7E8FB018992D}"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5922A6-BC6D-4276-9FF5-FA6D9AA1D939}" type="datetime1">
              <a:rPr lang="en-US" smtClean="0"/>
              <a:pPr/>
              <a:t>10/25/11</a:t>
            </a:fld>
            <a:endParaRPr lang="en-US"/>
          </a:p>
        </p:txBody>
      </p:sp>
      <p:sp>
        <p:nvSpPr>
          <p:cNvPr id="6" name="Footer Placeholder 5"/>
          <p:cNvSpPr>
            <a:spLocks noGrp="1"/>
          </p:cNvSpPr>
          <p:nvPr>
            <p:ph type="ftr" sz="quarter" idx="11"/>
          </p:nvPr>
        </p:nvSpPr>
        <p:spPr/>
        <p:txBody>
          <a:bodyPr/>
          <a:lstStyle/>
          <a:p>
            <a:r>
              <a:rPr lang="en-US" smtClean="0"/>
              <a:t>Beinagrindur kennsluleiðbeininga- Frásögn-bréf © Hrefna Birna Björnsdóttir og Sigríður Nanna Heimisdóttir ©Námsgagnastofnun 2011 - 09935</a:t>
            </a:r>
            <a:endParaRPr lang="en-US"/>
          </a:p>
        </p:txBody>
      </p:sp>
      <p:sp>
        <p:nvSpPr>
          <p:cNvPr id="7" name="Slide Number Placeholder 6"/>
          <p:cNvSpPr>
            <a:spLocks noGrp="1"/>
          </p:cNvSpPr>
          <p:nvPr>
            <p:ph type="sldNum" sz="quarter" idx="12"/>
          </p:nvPr>
        </p:nvSpPr>
        <p:spPr/>
        <p:txBody>
          <a:bodyPr/>
          <a:lstStyle/>
          <a:p>
            <a:fld id="{6F85AE17-D2A2-4043-AD75-7E8FB01899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09B7A2-F3DC-408D-8D1B-8066149D10F7}" type="datetime1">
              <a:rPr lang="en-US" smtClean="0"/>
              <a:pPr/>
              <a:t>10/25/11</a:t>
            </a:fld>
            <a:endParaRPr lang="en-US"/>
          </a:p>
        </p:txBody>
      </p:sp>
      <p:sp>
        <p:nvSpPr>
          <p:cNvPr id="8" name="Footer Placeholder 7"/>
          <p:cNvSpPr>
            <a:spLocks noGrp="1"/>
          </p:cNvSpPr>
          <p:nvPr>
            <p:ph type="ftr" sz="quarter" idx="11"/>
          </p:nvPr>
        </p:nvSpPr>
        <p:spPr/>
        <p:txBody>
          <a:bodyPr/>
          <a:lstStyle/>
          <a:p>
            <a:r>
              <a:rPr lang="en-US" smtClean="0"/>
              <a:t>Beinagrindur kennsluleiðbeininga- Frásögn-bréf © Hrefna Birna Björnsdóttir og Sigríður Nanna Heimisdóttir ©Námsgagnastofnun 2011 - 09935</a:t>
            </a:r>
            <a:endParaRPr lang="en-US"/>
          </a:p>
        </p:txBody>
      </p:sp>
      <p:sp>
        <p:nvSpPr>
          <p:cNvPr id="9" name="Slide Number Placeholder 8"/>
          <p:cNvSpPr>
            <a:spLocks noGrp="1"/>
          </p:cNvSpPr>
          <p:nvPr>
            <p:ph type="sldNum" sz="quarter" idx="12"/>
          </p:nvPr>
        </p:nvSpPr>
        <p:spPr/>
        <p:txBody>
          <a:bodyPr/>
          <a:lstStyle/>
          <a:p>
            <a:fld id="{6F85AE17-D2A2-4043-AD75-7E8FB018992D}"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71D23E4-9BFD-4859-9A30-EEAF2FC46D84}" type="datetime1">
              <a:rPr lang="en-US" smtClean="0"/>
              <a:pPr/>
              <a:t>10/25/11</a:t>
            </a:fld>
            <a:endParaRPr lang="en-US"/>
          </a:p>
        </p:txBody>
      </p:sp>
      <p:sp>
        <p:nvSpPr>
          <p:cNvPr id="4" name="Footer Placeholder 3"/>
          <p:cNvSpPr>
            <a:spLocks noGrp="1"/>
          </p:cNvSpPr>
          <p:nvPr>
            <p:ph type="ftr" sz="quarter" idx="11"/>
          </p:nvPr>
        </p:nvSpPr>
        <p:spPr/>
        <p:txBody>
          <a:bodyPr/>
          <a:lstStyle/>
          <a:p>
            <a:r>
              <a:rPr lang="en-US" smtClean="0"/>
              <a:t>Beinagrindur kennsluleiðbeininga- Frásögn-bréf © Hrefna Birna Björnsdóttir og Sigríður Nanna Heimisdóttir ©Námsgagnastofnun 2011 - 09935</a:t>
            </a:r>
            <a:endParaRPr lang="en-US"/>
          </a:p>
        </p:txBody>
      </p:sp>
      <p:sp>
        <p:nvSpPr>
          <p:cNvPr id="5" name="Slide Number Placeholder 4"/>
          <p:cNvSpPr>
            <a:spLocks noGrp="1"/>
          </p:cNvSpPr>
          <p:nvPr>
            <p:ph type="sldNum" sz="quarter" idx="12"/>
          </p:nvPr>
        </p:nvSpPr>
        <p:spPr/>
        <p:txBody>
          <a:bodyPr/>
          <a:lstStyle/>
          <a:p>
            <a:fld id="{6F85AE17-D2A2-4043-AD75-7E8FB01899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EFABED-A5A6-4901-9AE2-9ABC271143A2}" type="datetime1">
              <a:rPr lang="en-US" smtClean="0"/>
              <a:pPr/>
              <a:t>10/25/11</a:t>
            </a:fld>
            <a:endParaRPr lang="en-US"/>
          </a:p>
        </p:txBody>
      </p:sp>
      <p:sp>
        <p:nvSpPr>
          <p:cNvPr id="3" name="Footer Placeholder 2"/>
          <p:cNvSpPr>
            <a:spLocks noGrp="1"/>
          </p:cNvSpPr>
          <p:nvPr>
            <p:ph type="ftr" sz="quarter" idx="11"/>
          </p:nvPr>
        </p:nvSpPr>
        <p:spPr/>
        <p:txBody>
          <a:bodyPr/>
          <a:lstStyle/>
          <a:p>
            <a:r>
              <a:rPr lang="en-US" smtClean="0"/>
              <a:t>Beinagrindur kennsluleiðbeininga- Frásögn-bréf © Hrefna Birna Björnsdóttir og Sigríður Nanna Heimisdóttir ©Námsgagnastofnun 2011 - 09935</a:t>
            </a:r>
            <a:endParaRPr lang="en-US"/>
          </a:p>
        </p:txBody>
      </p:sp>
      <p:sp>
        <p:nvSpPr>
          <p:cNvPr id="4" name="Slide Number Placeholder 3"/>
          <p:cNvSpPr>
            <a:spLocks noGrp="1"/>
          </p:cNvSpPr>
          <p:nvPr>
            <p:ph type="sldNum" sz="quarter" idx="12"/>
          </p:nvPr>
        </p:nvSpPr>
        <p:spPr/>
        <p:txBody>
          <a:bodyPr/>
          <a:lstStyle/>
          <a:p>
            <a:fld id="{6F85AE17-D2A2-4043-AD75-7E8FB01899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BBDFA2-98E6-448E-8F79-AA3047E88E34}" type="datetime1">
              <a:rPr lang="en-US" smtClean="0"/>
              <a:pPr/>
              <a:t>10/25/11</a:t>
            </a:fld>
            <a:endParaRPr lang="en-US"/>
          </a:p>
        </p:txBody>
      </p:sp>
      <p:sp>
        <p:nvSpPr>
          <p:cNvPr id="6" name="Footer Placeholder 5"/>
          <p:cNvSpPr>
            <a:spLocks noGrp="1"/>
          </p:cNvSpPr>
          <p:nvPr>
            <p:ph type="ftr" sz="quarter" idx="11"/>
          </p:nvPr>
        </p:nvSpPr>
        <p:spPr/>
        <p:txBody>
          <a:bodyPr/>
          <a:lstStyle/>
          <a:p>
            <a:r>
              <a:rPr lang="en-US" smtClean="0"/>
              <a:t>Beinagrindur kennsluleiðbeininga- Frásögn-bréf © Hrefna Birna Björnsdóttir og Sigríður Nanna Heimisdóttir ©Námsgagnastofnun 2011 - 09935</a:t>
            </a:r>
            <a:endParaRPr lang="en-US"/>
          </a:p>
        </p:txBody>
      </p:sp>
      <p:sp>
        <p:nvSpPr>
          <p:cNvPr id="7" name="Slide Number Placeholder 6"/>
          <p:cNvSpPr>
            <a:spLocks noGrp="1"/>
          </p:cNvSpPr>
          <p:nvPr>
            <p:ph type="sldNum" sz="quarter" idx="12"/>
          </p:nvPr>
        </p:nvSpPr>
        <p:spPr/>
        <p:txBody>
          <a:bodyPr/>
          <a:lstStyle/>
          <a:p>
            <a:fld id="{6F85AE17-D2A2-4043-AD75-7E8FB018992D}"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41AA1-61D2-4C23-AC11-1E19EA62829B}" type="datetime1">
              <a:rPr lang="en-US" smtClean="0"/>
              <a:pPr/>
              <a:t>10/25/11</a:t>
            </a:fld>
            <a:endParaRPr lang="en-US"/>
          </a:p>
        </p:txBody>
      </p:sp>
      <p:sp>
        <p:nvSpPr>
          <p:cNvPr id="6" name="Footer Placeholder 5"/>
          <p:cNvSpPr>
            <a:spLocks noGrp="1"/>
          </p:cNvSpPr>
          <p:nvPr>
            <p:ph type="ftr" sz="quarter" idx="11"/>
          </p:nvPr>
        </p:nvSpPr>
        <p:spPr/>
        <p:txBody>
          <a:bodyPr/>
          <a:lstStyle/>
          <a:p>
            <a:r>
              <a:rPr lang="en-US" smtClean="0"/>
              <a:t>Beinagrindur kennsluleiðbeininga- Frásögn-bréf © Hrefna Birna Björnsdóttir og Sigríður Nanna Heimisdóttir ©Námsgagnastofnun 2011 - 09935</a:t>
            </a:r>
            <a:endParaRPr lang="en-US"/>
          </a:p>
        </p:txBody>
      </p:sp>
      <p:sp>
        <p:nvSpPr>
          <p:cNvPr id="7" name="Slide Number Placeholder 6"/>
          <p:cNvSpPr>
            <a:spLocks noGrp="1"/>
          </p:cNvSpPr>
          <p:nvPr>
            <p:ph type="sldNum" sz="quarter" idx="12"/>
          </p:nvPr>
        </p:nvSpPr>
        <p:spPr/>
        <p:txBody>
          <a:bodyPr/>
          <a:lstStyle/>
          <a:p>
            <a:fld id="{6F85AE17-D2A2-4043-AD75-7E8FB018992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61B45D72-718C-42F8-9C89-F03A0BA3054D}" type="datetime1">
              <a:rPr lang="en-US" smtClean="0"/>
              <a:pPr/>
              <a:t>10/25/11</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smtClean="0"/>
              <a:t>Beinagrindur kennsluleiðbeininga- Frásögn-bréf © Hrefna Birna Björnsdóttir og Sigríður Nanna Heimisdóttir ©Námsgagnastofnun 2011 - 09935</a:t>
            </a:r>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6F85AE17-D2A2-4043-AD75-7E8FB018992D}"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4" Type="http://schemas.microsoft.com/office/2007/relationships/hdphoto" Target="../media/hdphoto1.wdp"/><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685800"/>
            <a:ext cx="3954016" cy="1524000"/>
          </a:xfrm>
        </p:spPr>
        <p:txBody>
          <a:bodyPr/>
          <a:lstStyle/>
          <a:p>
            <a:r>
              <a:rPr lang="is-IS" dirty="0" smtClean="0">
                <a:effectLst>
                  <a:glow rad="101600">
                    <a:schemeClr val="accent3">
                      <a:satMod val="175000"/>
                      <a:alpha val="40000"/>
                    </a:schemeClr>
                  </a:glow>
                  <a:outerShdw blurRad="50800" dist="38100" dir="10800000" algn="r" rotWithShape="0">
                    <a:prstClr val="black">
                      <a:alpha val="40000"/>
                    </a:prstClr>
                  </a:outerShdw>
                </a:effectLst>
              </a:rPr>
              <a:t>Frásögn</a:t>
            </a:r>
            <a:endParaRPr lang="en-US" dirty="0">
              <a:effectLst>
                <a:glow rad="101600">
                  <a:schemeClr val="accent3">
                    <a:satMod val="175000"/>
                    <a:alpha val="40000"/>
                  </a:schemeClr>
                </a:glow>
                <a:outerShdw blurRad="50800" dist="38100" dir="10800000" algn="r" rotWithShape="0">
                  <a:prstClr val="black">
                    <a:alpha val="40000"/>
                  </a:prstClr>
                </a:outerShdw>
              </a:effectLst>
            </a:endParaRPr>
          </a:p>
        </p:txBody>
      </p:sp>
      <p:sp>
        <p:nvSpPr>
          <p:cNvPr id="3" name="Subtitle 2"/>
          <p:cNvSpPr>
            <a:spLocks noGrp="1"/>
          </p:cNvSpPr>
          <p:nvPr>
            <p:ph type="subTitle" idx="1"/>
          </p:nvPr>
        </p:nvSpPr>
        <p:spPr>
          <a:xfrm>
            <a:off x="1143000" y="4114800"/>
            <a:ext cx="1361728" cy="990600"/>
          </a:xfrm>
        </p:spPr>
        <p:txBody>
          <a:bodyPr>
            <a:normAutofit/>
          </a:bodyPr>
          <a:lstStyle/>
          <a:p>
            <a:r>
              <a:rPr lang="is-IS" sz="3600" dirty="0" smtClean="0"/>
              <a:t>Bréf</a:t>
            </a:r>
            <a:endParaRPr lang="en-US" sz="36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220072" y="3501008"/>
            <a:ext cx="3059832" cy="2039888"/>
          </a:xfrm>
          <a:prstGeom prst="rect">
            <a:avLst/>
          </a:prstGeom>
        </p:spPr>
      </p:pic>
      <p:sp>
        <p:nvSpPr>
          <p:cNvPr id="6" name="Footer Placeholder 5"/>
          <p:cNvSpPr>
            <a:spLocks noGrp="1"/>
          </p:cNvSpPr>
          <p:nvPr>
            <p:ph type="ftr" sz="quarter" idx="11"/>
          </p:nvPr>
        </p:nvSpPr>
        <p:spPr>
          <a:xfrm>
            <a:off x="761999" y="6237312"/>
            <a:ext cx="7517905" cy="365125"/>
          </a:xfrm>
        </p:spPr>
        <p:txBody>
          <a:bodyPr/>
          <a:lstStyle/>
          <a:p>
            <a:r>
              <a:rPr lang="en-US" dirty="0" err="1" smtClean="0"/>
              <a:t>Beinagrindur</a:t>
            </a:r>
            <a:r>
              <a:rPr lang="en-US" dirty="0" smtClean="0"/>
              <a:t> </a:t>
            </a:r>
            <a:r>
              <a:rPr lang="en-US" dirty="0" err="1" smtClean="0"/>
              <a:t>kennsluleiðbeininga</a:t>
            </a:r>
            <a:r>
              <a:rPr lang="en-US" dirty="0" smtClean="0"/>
              <a:t>- </a:t>
            </a:r>
            <a:r>
              <a:rPr lang="en-US" dirty="0" err="1" smtClean="0"/>
              <a:t>Frásögn</a:t>
            </a:r>
            <a:r>
              <a:rPr lang="en-US" dirty="0" smtClean="0"/>
              <a:t> – </a:t>
            </a:r>
            <a:r>
              <a:rPr lang="en-US" dirty="0" err="1" smtClean="0"/>
              <a:t>bréf</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a:t>
            </a:r>
            <a:r>
              <a:rPr lang="en-US" dirty="0" err="1" smtClean="0"/>
              <a:t>Námsgagnastofnun</a:t>
            </a:r>
            <a:r>
              <a:rPr lang="en-US"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27207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
          <p:cNvGrpSpPr/>
          <p:nvPr/>
        </p:nvGrpSpPr>
        <p:grpSpPr>
          <a:xfrm>
            <a:off x="2510201" y="523826"/>
            <a:ext cx="4222039" cy="5497462"/>
            <a:chOff x="2510201" y="523826"/>
            <a:chExt cx="4222039" cy="5497462"/>
          </a:xfrm>
        </p:grpSpPr>
        <p:sp>
          <p:nvSpPr>
            <p:cNvPr id="4" name="Rectangle 3"/>
            <p:cNvSpPr/>
            <p:nvPr/>
          </p:nvSpPr>
          <p:spPr>
            <a:xfrm>
              <a:off x="2510201" y="523826"/>
              <a:ext cx="4222039" cy="549746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7"/>
            <p:cNvSpPr/>
            <p:nvPr/>
          </p:nvSpPr>
          <p:spPr>
            <a:xfrm>
              <a:off x="4517994" y="656692"/>
              <a:ext cx="2088232" cy="360040"/>
            </a:xfrm>
            <a:prstGeom prst="rect">
              <a:avLst/>
            </a:prstGeom>
            <a:solidFill>
              <a:schemeClr val="accent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9" name="Oval 8"/>
            <p:cNvSpPr/>
            <p:nvPr/>
          </p:nvSpPr>
          <p:spPr>
            <a:xfrm>
              <a:off x="2604136" y="1121718"/>
              <a:ext cx="2135525" cy="648072"/>
            </a:xfrm>
            <a:prstGeom prst="ellipse">
              <a:avLst/>
            </a:prstGeom>
            <a:solidFill>
              <a:schemeClr val="accent2">
                <a:lumMod val="20000"/>
                <a:lumOff val="8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10" name="Rectangle 9"/>
            <p:cNvSpPr/>
            <p:nvPr/>
          </p:nvSpPr>
          <p:spPr>
            <a:xfrm>
              <a:off x="2809714" y="1956853"/>
              <a:ext cx="3384376" cy="755503"/>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809714" y="2890081"/>
              <a:ext cx="3384376" cy="792088"/>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14" name="Oval 13"/>
            <p:cNvSpPr/>
            <p:nvPr/>
          </p:nvSpPr>
          <p:spPr>
            <a:xfrm>
              <a:off x="2836869" y="4581128"/>
              <a:ext cx="1368152" cy="648072"/>
            </a:xfrm>
            <a:prstGeom prst="ellipse">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15" name="Rectangle 14"/>
            <p:cNvSpPr/>
            <p:nvPr/>
          </p:nvSpPr>
          <p:spPr>
            <a:xfrm>
              <a:off x="2809714" y="3861048"/>
              <a:ext cx="3384376" cy="576064"/>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16" name="Rectangle 15"/>
            <p:cNvSpPr/>
            <p:nvPr/>
          </p:nvSpPr>
          <p:spPr>
            <a:xfrm>
              <a:off x="2809714" y="5445224"/>
              <a:ext cx="1692188" cy="288032"/>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grpSp>
      <p:sp>
        <p:nvSpPr>
          <p:cNvPr id="7" name="Right Arrow 6"/>
          <p:cNvSpPr/>
          <p:nvPr/>
        </p:nvSpPr>
        <p:spPr>
          <a:xfrm rot="1027500">
            <a:off x="316018" y="732262"/>
            <a:ext cx="1944216" cy="1789050"/>
          </a:xfrm>
          <a:prstGeom prst="rightArrow">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solidFill>
                  <a:schemeClr val="tx1"/>
                </a:solidFill>
              </a:rPr>
              <a:t>Skrifaðu bréf til vinar</a:t>
            </a:r>
            <a:endParaRPr lang="en-US" dirty="0">
              <a:solidFill>
                <a:schemeClr val="tx1"/>
              </a:solidFill>
            </a:endParaRPr>
          </a:p>
        </p:txBody>
      </p:sp>
      <p:sp>
        <p:nvSpPr>
          <p:cNvPr id="3" name="Footer Placeholder 2"/>
          <p:cNvSpPr>
            <a:spLocks noGrp="1"/>
          </p:cNvSpPr>
          <p:nvPr>
            <p:ph type="ftr" sz="quarter" idx="11"/>
          </p:nvPr>
        </p:nvSpPr>
        <p:spPr>
          <a:xfrm>
            <a:off x="740785" y="6237312"/>
            <a:ext cx="7554417" cy="365125"/>
          </a:xfrm>
        </p:spPr>
        <p:txBody>
          <a:bodyPr/>
          <a:lstStyle/>
          <a:p>
            <a:r>
              <a:rPr lang="en-US" dirty="0" err="1" smtClean="0"/>
              <a:t>Beinagrindur</a:t>
            </a:r>
            <a:r>
              <a:rPr lang="en-US" dirty="0" smtClean="0"/>
              <a:t> </a:t>
            </a:r>
            <a:r>
              <a:rPr lang="en-US" dirty="0" err="1" smtClean="0"/>
              <a:t>kennsluleiðbeininga</a:t>
            </a:r>
            <a:r>
              <a:rPr lang="en-US" dirty="0" smtClean="0"/>
              <a:t>- </a:t>
            </a:r>
            <a:r>
              <a:rPr lang="en-US" dirty="0" err="1" smtClean="0"/>
              <a:t>Frásögn</a:t>
            </a:r>
            <a:r>
              <a:rPr lang="en-US" dirty="0" smtClean="0"/>
              <a:t> – </a:t>
            </a:r>
            <a:r>
              <a:rPr lang="en-US" dirty="0" err="1" smtClean="0"/>
              <a:t>bréf</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03450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48428" y="692696"/>
            <a:ext cx="7434197" cy="518457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2" name="Footer Placeholder 1"/>
          <p:cNvSpPr>
            <a:spLocks noGrp="1"/>
          </p:cNvSpPr>
          <p:nvPr>
            <p:ph type="ftr" sz="quarter" idx="11"/>
          </p:nvPr>
        </p:nvSpPr>
        <p:spPr>
          <a:xfrm>
            <a:off x="761999" y="6237312"/>
            <a:ext cx="7520626" cy="365125"/>
          </a:xfrm>
        </p:spPr>
        <p:txBody>
          <a:bodyPr/>
          <a:lstStyle/>
          <a:p>
            <a:r>
              <a:rPr lang="en-US" dirty="0" err="1" smtClean="0"/>
              <a:t>Beinagrindur</a:t>
            </a:r>
            <a:r>
              <a:rPr lang="en-US" dirty="0" smtClean="0"/>
              <a:t> </a:t>
            </a:r>
            <a:r>
              <a:rPr lang="en-US" dirty="0" err="1" smtClean="0"/>
              <a:t>kennsluleiðbeininga</a:t>
            </a:r>
            <a:r>
              <a:rPr lang="en-US" dirty="0" smtClean="0"/>
              <a:t>- </a:t>
            </a:r>
            <a:r>
              <a:rPr lang="en-US" dirty="0" err="1" smtClean="0"/>
              <a:t>Frásögn</a:t>
            </a:r>
            <a:r>
              <a:rPr lang="en-US" dirty="0" smtClean="0"/>
              <a:t> – </a:t>
            </a:r>
            <a:r>
              <a:rPr lang="en-US" dirty="0" err="1" smtClean="0"/>
              <a:t>bréf</a:t>
            </a:r>
            <a:r>
              <a:rPr lang="en-US" dirty="0" smtClean="0"/>
              <a:t> </a:t>
            </a:r>
            <a:endParaRPr lang="en-US" dirty="0" smtClean="0"/>
          </a:p>
          <a:p>
            <a:r>
              <a:rPr lang="en-US" dirty="0" smtClean="0"/>
              <a:t>© Hrefna Birna Björnsdóttir og Sigríður Nanna Heimisdóttir ©Námsgagnastofnun 2011</a:t>
            </a:r>
            <a:r>
              <a:rPr lang="en-US" dirty="0" smtClean="0"/>
              <a:t> – </a:t>
            </a:r>
            <a:r>
              <a:rPr lang="en-US" dirty="0" smtClean="0"/>
              <a:t>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35791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39844" y="548680"/>
            <a:ext cx="7464313" cy="512445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a:xfrm>
            <a:off x="761999" y="6237312"/>
            <a:ext cx="7542158" cy="365125"/>
          </a:xfrm>
        </p:spPr>
        <p:txBody>
          <a:bodyPr/>
          <a:lstStyle/>
          <a:p>
            <a:r>
              <a:rPr lang="en-US" dirty="0" err="1" smtClean="0"/>
              <a:t>Beinagrindur</a:t>
            </a:r>
            <a:r>
              <a:rPr lang="en-US" dirty="0" smtClean="0"/>
              <a:t> </a:t>
            </a:r>
            <a:r>
              <a:rPr lang="en-US" dirty="0" err="1" smtClean="0"/>
              <a:t>kennsluleiðbeininga</a:t>
            </a:r>
            <a:r>
              <a:rPr lang="en-US" dirty="0" smtClean="0"/>
              <a:t>- </a:t>
            </a:r>
            <a:r>
              <a:rPr lang="en-US" dirty="0" err="1" smtClean="0"/>
              <a:t>Frásögn</a:t>
            </a:r>
            <a:r>
              <a:rPr lang="en-US" dirty="0" smtClean="0"/>
              <a:t> – </a:t>
            </a:r>
            <a:r>
              <a:rPr lang="en-US" dirty="0" err="1" smtClean="0"/>
              <a:t>bréf</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0366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362312" y="692696"/>
            <a:ext cx="4419376" cy="5130185"/>
          </a:xfrm>
          <a:prstGeom prst="rect">
            <a:avLst/>
          </a:prstGeom>
          <a:noFill/>
          <a:ln w="9525">
            <a:solidFill>
              <a:schemeClr val="tx1"/>
            </a:solidFill>
            <a:miter lim="800000"/>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a:xfrm>
            <a:off x="794791" y="6237312"/>
            <a:ext cx="7554417" cy="365125"/>
          </a:xfrm>
        </p:spPr>
        <p:txBody>
          <a:bodyPr/>
          <a:lstStyle/>
          <a:p>
            <a:r>
              <a:rPr lang="en-US" dirty="0" err="1" smtClean="0"/>
              <a:t>Beinagrindur</a:t>
            </a:r>
            <a:r>
              <a:rPr lang="en-US" dirty="0" smtClean="0"/>
              <a:t> </a:t>
            </a:r>
            <a:r>
              <a:rPr lang="en-US" dirty="0" err="1" smtClean="0"/>
              <a:t>kennsluleiðbeininga</a:t>
            </a:r>
            <a:r>
              <a:rPr lang="en-US" dirty="0" smtClean="0"/>
              <a:t>- </a:t>
            </a:r>
            <a:r>
              <a:rPr lang="en-US" dirty="0" err="1" smtClean="0"/>
              <a:t>Frásögn</a:t>
            </a:r>
            <a:r>
              <a:rPr lang="en-US" dirty="0" smtClean="0"/>
              <a:t> – </a:t>
            </a:r>
            <a:r>
              <a:rPr lang="en-US" dirty="0" err="1" smtClean="0"/>
              <a:t>bréf</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19434996"/>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76672"/>
            <a:ext cx="2757723" cy="976898"/>
          </a:xfrm>
        </p:spPr>
        <p:txBody>
          <a:bodyPr/>
          <a:lstStyle/>
          <a:p>
            <a:r>
              <a:rPr lang="is-IS" dirty="0" smtClean="0"/>
              <a:t>Frásögn </a:t>
            </a:r>
            <a:endParaRPr lang="en-US" dirty="0"/>
          </a:p>
        </p:txBody>
      </p:sp>
      <p:sp>
        <p:nvSpPr>
          <p:cNvPr id="3" name="Content Placeholder 2"/>
          <p:cNvSpPr>
            <a:spLocks noGrp="1"/>
          </p:cNvSpPr>
          <p:nvPr>
            <p:ph idx="1"/>
          </p:nvPr>
        </p:nvSpPr>
        <p:spPr>
          <a:xfrm>
            <a:off x="762000" y="1412776"/>
            <a:ext cx="7543800" cy="3159224"/>
          </a:xfrm>
        </p:spPr>
        <p:txBody>
          <a:bodyPr>
            <a:normAutofit fontScale="92500" lnSpcReduction="20000"/>
          </a:bodyPr>
          <a:lstStyle/>
          <a:p>
            <a:pPr marL="0" indent="0" algn="ctr">
              <a:buNone/>
            </a:pPr>
            <a:endParaRPr lang="is-IS" dirty="0" smtClean="0"/>
          </a:p>
          <a:p>
            <a:pPr marL="0" indent="0" algn="ctr">
              <a:buNone/>
            </a:pPr>
            <a:endParaRPr lang="is-IS" dirty="0" smtClean="0"/>
          </a:p>
          <a:p>
            <a:pPr marL="0" indent="0" algn="ctr">
              <a:buNone/>
            </a:pPr>
            <a:endParaRPr lang="is-IS" dirty="0"/>
          </a:p>
          <a:p>
            <a:pPr marL="0" indent="0" algn="ctr">
              <a:buNone/>
            </a:pPr>
            <a:endParaRPr lang="is-IS" dirty="0" smtClean="0"/>
          </a:p>
          <a:p>
            <a:pPr marL="0" indent="0" algn="ctr">
              <a:buNone/>
            </a:pPr>
            <a:r>
              <a:rPr lang="is-IS" dirty="0" smtClean="0"/>
              <a:t>Frásögn segir frá atburðum í tímaröð</a:t>
            </a:r>
          </a:p>
          <a:p>
            <a:pPr marL="0" indent="0">
              <a:buNone/>
            </a:pPr>
            <a:endParaRPr lang="is-IS" dirty="0"/>
          </a:p>
          <a:p>
            <a:pPr marL="0" indent="0">
              <a:buNone/>
            </a:pPr>
            <a:endParaRPr lang="is-IS" dirty="0" smtClean="0"/>
          </a:p>
          <a:p>
            <a:pPr marL="0" indent="0">
              <a:buNone/>
            </a:pPr>
            <a:endParaRPr lang="is-IS" dirty="0"/>
          </a:p>
          <a:p>
            <a:pPr marL="0" indent="0">
              <a:buNone/>
            </a:pPr>
            <a:r>
              <a:rPr lang="is-IS" dirty="0" smtClean="0"/>
              <a:t>			</a:t>
            </a:r>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p:txBody>
      </p:sp>
      <p:cxnSp>
        <p:nvCxnSpPr>
          <p:cNvPr id="5" name="Straight Arrow Connector 4"/>
          <p:cNvCxnSpPr/>
          <p:nvPr/>
        </p:nvCxnSpPr>
        <p:spPr>
          <a:xfrm>
            <a:off x="2051720" y="4077072"/>
            <a:ext cx="53285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627784" y="3573016"/>
            <a:ext cx="0"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07904" y="3284984"/>
            <a:ext cx="0" cy="15841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004048" y="3573016"/>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372200" y="3429000"/>
            <a:ext cx="0" cy="144016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737608" y="4641304"/>
            <a:ext cx="913071" cy="369332"/>
          </a:xfrm>
          <a:prstGeom prst="rect">
            <a:avLst/>
          </a:prstGeom>
          <a:noFill/>
        </p:spPr>
        <p:txBody>
          <a:bodyPr wrap="square" rtlCol="0">
            <a:spAutoFit/>
          </a:bodyPr>
          <a:lstStyle/>
          <a:p>
            <a:r>
              <a:rPr lang="is-IS" dirty="0" smtClean="0"/>
              <a:t>Ávarp</a:t>
            </a:r>
            <a:endParaRPr lang="is-IS" dirty="0"/>
          </a:p>
        </p:txBody>
      </p:sp>
      <p:sp>
        <p:nvSpPr>
          <p:cNvPr id="12" name="TextBox 11"/>
          <p:cNvSpPr txBox="1"/>
          <p:nvPr/>
        </p:nvSpPr>
        <p:spPr>
          <a:xfrm>
            <a:off x="2667075" y="4878928"/>
            <a:ext cx="1705297" cy="369332"/>
          </a:xfrm>
          <a:prstGeom prst="rect">
            <a:avLst/>
          </a:prstGeom>
          <a:noFill/>
        </p:spPr>
        <p:txBody>
          <a:bodyPr wrap="square" rtlCol="0">
            <a:spAutoFit/>
          </a:bodyPr>
          <a:lstStyle/>
          <a:p>
            <a:r>
              <a:rPr lang="is-IS" dirty="0" smtClean="0"/>
              <a:t>Upphafssetning</a:t>
            </a:r>
            <a:endParaRPr lang="is-IS" dirty="0"/>
          </a:p>
        </p:txBody>
      </p:sp>
      <p:sp>
        <p:nvSpPr>
          <p:cNvPr id="14" name="TextBox 13"/>
          <p:cNvSpPr txBox="1"/>
          <p:nvPr/>
        </p:nvSpPr>
        <p:spPr>
          <a:xfrm>
            <a:off x="4355976" y="4825970"/>
            <a:ext cx="1152128" cy="369332"/>
          </a:xfrm>
          <a:prstGeom prst="rect">
            <a:avLst/>
          </a:prstGeom>
          <a:noFill/>
        </p:spPr>
        <p:txBody>
          <a:bodyPr wrap="square" rtlCol="0">
            <a:spAutoFit/>
          </a:bodyPr>
          <a:lstStyle/>
          <a:p>
            <a:r>
              <a:rPr lang="is-IS" dirty="0" smtClean="0"/>
              <a:t>Meginmál</a:t>
            </a:r>
            <a:endParaRPr lang="is-IS" dirty="0"/>
          </a:p>
        </p:txBody>
      </p:sp>
      <p:sp>
        <p:nvSpPr>
          <p:cNvPr id="15" name="TextBox 14"/>
          <p:cNvSpPr txBox="1"/>
          <p:nvPr/>
        </p:nvSpPr>
        <p:spPr>
          <a:xfrm>
            <a:off x="5724128" y="4878928"/>
            <a:ext cx="1800200" cy="369332"/>
          </a:xfrm>
          <a:prstGeom prst="rect">
            <a:avLst/>
          </a:prstGeom>
          <a:noFill/>
        </p:spPr>
        <p:txBody>
          <a:bodyPr wrap="square" rtlCol="0">
            <a:spAutoFit/>
          </a:bodyPr>
          <a:lstStyle/>
          <a:p>
            <a:r>
              <a:rPr lang="is-IS" dirty="0" smtClean="0"/>
              <a:t>Þakkir og kveðja</a:t>
            </a:r>
            <a:endParaRPr lang="is-IS" dirty="0"/>
          </a:p>
        </p:txBody>
      </p:sp>
      <p:sp>
        <p:nvSpPr>
          <p:cNvPr id="4" name="Footer Placeholder 3"/>
          <p:cNvSpPr>
            <a:spLocks noGrp="1"/>
          </p:cNvSpPr>
          <p:nvPr>
            <p:ph type="ftr" sz="quarter" idx="11"/>
          </p:nvPr>
        </p:nvSpPr>
        <p:spPr>
          <a:xfrm>
            <a:off x="755576" y="6237312"/>
            <a:ext cx="7554417" cy="365125"/>
          </a:xfrm>
        </p:spPr>
        <p:txBody>
          <a:bodyPr/>
          <a:lstStyle/>
          <a:p>
            <a:r>
              <a:rPr lang="en-US" dirty="0" err="1" smtClean="0"/>
              <a:t>Beinagrindur</a:t>
            </a:r>
            <a:r>
              <a:rPr lang="en-US" dirty="0" smtClean="0"/>
              <a:t> </a:t>
            </a:r>
            <a:r>
              <a:rPr lang="en-US" dirty="0" err="1" smtClean="0"/>
              <a:t>kennsluleiðbeininga</a:t>
            </a:r>
            <a:r>
              <a:rPr lang="en-US" dirty="0" smtClean="0"/>
              <a:t>- </a:t>
            </a:r>
            <a:r>
              <a:rPr lang="en-US" dirty="0" err="1" smtClean="0"/>
              <a:t>Frásögn</a:t>
            </a:r>
            <a:r>
              <a:rPr lang="en-US" dirty="0" smtClean="0"/>
              <a:t> – </a:t>
            </a:r>
            <a:r>
              <a:rPr lang="en-US" dirty="0" err="1" smtClean="0"/>
              <a:t>bréf</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7635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9"/>
          <p:cNvSpPr/>
          <p:nvPr/>
        </p:nvSpPr>
        <p:spPr>
          <a:xfrm>
            <a:off x="2825806" y="2312876"/>
            <a:ext cx="3384376" cy="755503"/>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2442978" y="605271"/>
            <a:ext cx="4258044" cy="5278884"/>
            <a:chOff x="2510201" y="523826"/>
            <a:chExt cx="5194147" cy="5904656"/>
          </a:xfrm>
        </p:grpSpPr>
        <p:sp>
          <p:nvSpPr>
            <p:cNvPr id="4" name="Rectangle 3"/>
            <p:cNvSpPr/>
            <p:nvPr/>
          </p:nvSpPr>
          <p:spPr>
            <a:xfrm>
              <a:off x="2510201" y="523826"/>
              <a:ext cx="4680520" cy="59046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7"/>
            <p:cNvSpPr/>
            <p:nvPr/>
          </p:nvSpPr>
          <p:spPr>
            <a:xfrm>
              <a:off x="4355976" y="836712"/>
              <a:ext cx="2664296" cy="504056"/>
            </a:xfrm>
            <a:prstGeom prst="rect">
              <a:avLst/>
            </a:prstGeom>
            <a:solidFill>
              <a:schemeClr val="accent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400" dirty="0" smtClean="0">
                  <a:solidFill>
                    <a:schemeClr val="tx1"/>
                  </a:solidFill>
                </a:rPr>
                <a:t>Staður (þgf) og dagsetning</a:t>
              </a:r>
              <a:endParaRPr lang="en-US" sz="1400" dirty="0">
                <a:solidFill>
                  <a:schemeClr val="tx1"/>
                </a:solidFill>
              </a:endParaRPr>
            </a:p>
          </p:txBody>
        </p:sp>
        <p:sp>
          <p:nvSpPr>
            <p:cNvPr id="9" name="Oval 8"/>
            <p:cNvSpPr/>
            <p:nvPr/>
          </p:nvSpPr>
          <p:spPr>
            <a:xfrm>
              <a:off x="2604137" y="1427055"/>
              <a:ext cx="2246323" cy="766196"/>
            </a:xfrm>
            <a:prstGeom prst="ellipse">
              <a:avLst/>
            </a:prstGeom>
            <a:solidFill>
              <a:schemeClr val="accent2">
                <a:lumMod val="20000"/>
                <a:lumOff val="8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200" dirty="0" smtClean="0">
                  <a:solidFill>
                    <a:schemeClr val="tx1"/>
                  </a:solidFill>
                </a:rPr>
                <a:t>Ávarp</a:t>
              </a:r>
            </a:p>
            <a:p>
              <a:pPr algn="ctr"/>
              <a:r>
                <a:rPr lang="is-IS" sz="1200" dirty="0" smtClean="0">
                  <a:solidFill>
                    <a:schemeClr val="tx1"/>
                  </a:solidFill>
                </a:rPr>
                <a:t>T.d. Kæra, elsku, sæl vertu</a:t>
              </a:r>
              <a:endParaRPr lang="en-US" sz="1200" dirty="0">
                <a:solidFill>
                  <a:schemeClr val="tx1"/>
                </a:solidFill>
              </a:endParaRPr>
            </a:p>
          </p:txBody>
        </p:sp>
        <p:sp>
          <p:nvSpPr>
            <p:cNvPr id="11" name="TextBox 10"/>
            <p:cNvSpPr txBox="1"/>
            <p:nvPr/>
          </p:nvSpPr>
          <p:spPr>
            <a:xfrm>
              <a:off x="3347864" y="2429017"/>
              <a:ext cx="2340260" cy="523220"/>
            </a:xfrm>
            <a:prstGeom prst="rect">
              <a:avLst/>
            </a:prstGeom>
            <a:noFill/>
          </p:spPr>
          <p:txBody>
            <a:bodyPr wrap="square" rtlCol="0">
              <a:spAutoFit/>
            </a:bodyPr>
            <a:lstStyle/>
            <a:p>
              <a:pPr algn="ctr"/>
              <a:r>
                <a:rPr lang="is-IS" sz="1400" dirty="0" smtClean="0"/>
                <a:t>Upphafssetning</a:t>
              </a:r>
            </a:p>
            <a:p>
              <a:pPr algn="ctr"/>
              <a:r>
                <a:rPr lang="is-IS" sz="1400" dirty="0" smtClean="0"/>
                <a:t>Þakkir, persónulegt</a:t>
              </a:r>
            </a:p>
          </p:txBody>
        </p:sp>
        <p:sp>
          <p:nvSpPr>
            <p:cNvPr id="13" name="Rectangle 12"/>
            <p:cNvSpPr/>
            <p:nvPr/>
          </p:nvSpPr>
          <p:spPr>
            <a:xfrm>
              <a:off x="2825806" y="3284984"/>
              <a:ext cx="3384376" cy="792088"/>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400" dirty="0" smtClean="0">
                  <a:solidFill>
                    <a:schemeClr val="tx1"/>
                  </a:solidFill>
                </a:rPr>
                <a:t>Meginmál </a:t>
              </a:r>
            </a:p>
            <a:p>
              <a:pPr algn="ctr"/>
              <a:r>
                <a:rPr lang="is-IS" sz="1400" dirty="0" smtClean="0">
                  <a:solidFill>
                    <a:schemeClr val="tx1"/>
                  </a:solidFill>
                </a:rPr>
                <a:t>Efni bréfsins, fréttir...</a:t>
              </a:r>
              <a:endParaRPr lang="is-IS" sz="1400" dirty="0">
                <a:solidFill>
                  <a:schemeClr val="tx1"/>
                </a:solidFill>
              </a:endParaRPr>
            </a:p>
            <a:p>
              <a:pPr algn="ctr"/>
              <a:endParaRPr lang="en-US" sz="1400" dirty="0">
                <a:solidFill>
                  <a:schemeClr val="tx1"/>
                </a:solidFill>
              </a:endParaRPr>
            </a:p>
          </p:txBody>
        </p:sp>
        <p:sp>
          <p:nvSpPr>
            <p:cNvPr id="14" name="Oval 13"/>
            <p:cNvSpPr/>
            <p:nvPr/>
          </p:nvSpPr>
          <p:spPr>
            <a:xfrm>
              <a:off x="2825806" y="5054049"/>
              <a:ext cx="1368152" cy="648072"/>
            </a:xfrm>
            <a:prstGeom prst="ellipse">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400" dirty="0" smtClean="0">
                  <a:solidFill>
                    <a:schemeClr val="tx1"/>
                  </a:solidFill>
                </a:rPr>
                <a:t>Kveðja við hæfi</a:t>
              </a:r>
              <a:endParaRPr lang="en-US" sz="1400" dirty="0">
                <a:solidFill>
                  <a:schemeClr val="tx1"/>
                </a:solidFill>
              </a:endParaRPr>
            </a:p>
          </p:txBody>
        </p:sp>
        <p:sp>
          <p:nvSpPr>
            <p:cNvPr id="15" name="Rectangle 14"/>
            <p:cNvSpPr/>
            <p:nvPr/>
          </p:nvSpPr>
          <p:spPr>
            <a:xfrm>
              <a:off x="2825806" y="4293096"/>
              <a:ext cx="3384376" cy="576064"/>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400" dirty="0" smtClean="0">
                  <a:solidFill>
                    <a:schemeClr val="tx1"/>
                  </a:solidFill>
                </a:rPr>
                <a:t>Bréflok</a:t>
              </a:r>
            </a:p>
            <a:p>
              <a:pPr algn="ctr"/>
              <a:r>
                <a:rPr lang="is-IS" sz="1400" dirty="0" smtClean="0">
                  <a:solidFill>
                    <a:schemeClr val="tx1"/>
                  </a:solidFill>
                </a:rPr>
                <a:t>Beinir orðum aftur til lesandans</a:t>
              </a:r>
              <a:endParaRPr lang="en-US" sz="1400" dirty="0">
                <a:solidFill>
                  <a:schemeClr val="tx1"/>
                </a:solidFill>
              </a:endParaRPr>
            </a:p>
          </p:txBody>
        </p:sp>
        <p:sp>
          <p:nvSpPr>
            <p:cNvPr id="16" name="Rectangle 15"/>
            <p:cNvSpPr/>
            <p:nvPr/>
          </p:nvSpPr>
          <p:spPr>
            <a:xfrm>
              <a:off x="2825806" y="5877272"/>
              <a:ext cx="1692188" cy="288032"/>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400" dirty="0" smtClean="0">
                  <a:solidFill>
                    <a:schemeClr val="tx1"/>
                  </a:solidFill>
                </a:rPr>
                <a:t>Undirskrift</a:t>
              </a:r>
              <a:endParaRPr lang="en-US" sz="1400" dirty="0">
                <a:solidFill>
                  <a:schemeClr val="tx1"/>
                </a:solidFill>
              </a:endParaRPr>
            </a:p>
          </p:txBody>
        </p:sp>
        <p:cxnSp>
          <p:nvCxnSpPr>
            <p:cNvPr id="18" name="Straight Arrow Connector 17"/>
            <p:cNvCxnSpPr/>
            <p:nvPr/>
          </p:nvCxnSpPr>
          <p:spPr>
            <a:xfrm>
              <a:off x="5688124" y="3068669"/>
              <a:ext cx="2016224" cy="12247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2" name="Rounded Rectangle 21"/>
          <p:cNvSpPr/>
          <p:nvPr/>
        </p:nvSpPr>
        <p:spPr>
          <a:xfrm>
            <a:off x="6701022" y="4079320"/>
            <a:ext cx="1255354" cy="717832"/>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400" dirty="0" smtClean="0">
                <a:solidFill>
                  <a:schemeClr val="tx1"/>
                </a:solidFill>
              </a:rPr>
              <a:t>Hægt að hafa greinaskil</a:t>
            </a:r>
            <a:endParaRPr lang="en-US" sz="1400" dirty="0">
              <a:solidFill>
                <a:schemeClr val="tx1"/>
              </a:solidFill>
            </a:endParaRPr>
          </a:p>
        </p:txBody>
      </p:sp>
      <p:sp>
        <p:nvSpPr>
          <p:cNvPr id="3" name="Footer Placeholder 2"/>
          <p:cNvSpPr>
            <a:spLocks noGrp="1"/>
          </p:cNvSpPr>
          <p:nvPr>
            <p:ph type="ftr" sz="quarter" idx="11"/>
          </p:nvPr>
        </p:nvSpPr>
        <p:spPr>
          <a:xfrm>
            <a:off x="740785" y="6237312"/>
            <a:ext cx="7554417" cy="365125"/>
          </a:xfrm>
        </p:spPr>
        <p:txBody>
          <a:bodyPr/>
          <a:lstStyle/>
          <a:p>
            <a:r>
              <a:rPr lang="en-US" dirty="0" err="1" smtClean="0"/>
              <a:t>Beinagrindur</a:t>
            </a:r>
            <a:r>
              <a:rPr lang="en-US" dirty="0" smtClean="0"/>
              <a:t> </a:t>
            </a:r>
            <a:r>
              <a:rPr lang="en-US" dirty="0" err="1" smtClean="0"/>
              <a:t>kennsluleiðbeininga</a:t>
            </a:r>
            <a:r>
              <a:rPr lang="en-US" dirty="0" smtClean="0"/>
              <a:t>- </a:t>
            </a:r>
            <a:r>
              <a:rPr lang="en-US" dirty="0" err="1" smtClean="0"/>
              <a:t>Frásögn</a:t>
            </a:r>
            <a:r>
              <a:rPr lang="en-US" dirty="0" smtClean="0"/>
              <a:t> – </a:t>
            </a:r>
            <a:r>
              <a:rPr lang="en-US" dirty="0" err="1" smtClean="0"/>
              <a:t>bréf</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59927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9"/>
          <p:cNvSpPr/>
          <p:nvPr/>
        </p:nvSpPr>
        <p:spPr>
          <a:xfrm>
            <a:off x="2835136" y="2258289"/>
            <a:ext cx="3384376" cy="755503"/>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2258172" y="549846"/>
            <a:ext cx="4690092" cy="5422900"/>
            <a:chOff x="2510201" y="523826"/>
            <a:chExt cx="5194147" cy="5904656"/>
          </a:xfrm>
        </p:grpSpPr>
        <p:sp>
          <p:nvSpPr>
            <p:cNvPr id="4" name="Rectangle 3"/>
            <p:cNvSpPr/>
            <p:nvPr/>
          </p:nvSpPr>
          <p:spPr>
            <a:xfrm>
              <a:off x="2510201" y="523826"/>
              <a:ext cx="4680520" cy="59046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7"/>
            <p:cNvSpPr/>
            <p:nvPr/>
          </p:nvSpPr>
          <p:spPr>
            <a:xfrm>
              <a:off x="4355976" y="836712"/>
              <a:ext cx="2664296" cy="504056"/>
            </a:xfrm>
            <a:prstGeom prst="rect">
              <a:avLst/>
            </a:prstGeom>
            <a:solidFill>
              <a:schemeClr val="accent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900" dirty="0" smtClean="0">
                  <a:solidFill>
                    <a:schemeClr val="tx1"/>
                  </a:solidFill>
                </a:rPr>
                <a:t>Reykjavík 22.október 2010</a:t>
              </a:r>
              <a:endParaRPr lang="en-US" sz="900" dirty="0">
                <a:solidFill>
                  <a:schemeClr val="tx1"/>
                </a:solidFill>
              </a:endParaRPr>
            </a:p>
          </p:txBody>
        </p:sp>
        <p:sp>
          <p:nvSpPr>
            <p:cNvPr id="9" name="Oval 8"/>
            <p:cNvSpPr/>
            <p:nvPr/>
          </p:nvSpPr>
          <p:spPr>
            <a:xfrm>
              <a:off x="2604137" y="1340768"/>
              <a:ext cx="2135525" cy="648072"/>
            </a:xfrm>
            <a:prstGeom prst="ellipse">
              <a:avLst/>
            </a:prstGeom>
            <a:solidFill>
              <a:schemeClr val="accent2">
                <a:lumMod val="20000"/>
                <a:lumOff val="8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900" dirty="0" smtClean="0">
                  <a:solidFill>
                    <a:schemeClr val="tx1"/>
                  </a:solidFill>
                </a:rPr>
                <a:t>Elsku Edda</a:t>
              </a:r>
              <a:endParaRPr lang="en-US" sz="900" dirty="0">
                <a:solidFill>
                  <a:schemeClr val="tx1"/>
                </a:solidFill>
              </a:endParaRPr>
            </a:p>
          </p:txBody>
        </p:sp>
        <p:sp>
          <p:nvSpPr>
            <p:cNvPr id="11" name="TextBox 10"/>
            <p:cNvSpPr txBox="1"/>
            <p:nvPr/>
          </p:nvSpPr>
          <p:spPr>
            <a:xfrm>
              <a:off x="3077833" y="2312876"/>
              <a:ext cx="2880319" cy="584775"/>
            </a:xfrm>
            <a:prstGeom prst="rect">
              <a:avLst/>
            </a:prstGeom>
            <a:noFill/>
          </p:spPr>
          <p:txBody>
            <a:bodyPr wrap="square" rtlCol="0">
              <a:spAutoFit/>
            </a:bodyPr>
            <a:lstStyle/>
            <a:p>
              <a:r>
                <a:rPr lang="is-IS" sz="800" dirty="0"/>
                <a:t>Takk kærlega fyrir bréfið. Mikið var gaman að heyra hvað það gengur vel í Bergen.  Nú ætla ég að setjast niður og segja þér hvað við fjölskyldan erum búin að vera að bralla.</a:t>
              </a:r>
              <a:endParaRPr lang="en-US" sz="800" dirty="0"/>
            </a:p>
            <a:p>
              <a:endParaRPr lang="en-US" sz="800" dirty="0"/>
            </a:p>
          </p:txBody>
        </p:sp>
        <p:sp>
          <p:nvSpPr>
            <p:cNvPr id="13" name="Rectangle 12"/>
            <p:cNvSpPr/>
            <p:nvPr/>
          </p:nvSpPr>
          <p:spPr>
            <a:xfrm>
              <a:off x="2825806" y="3140968"/>
              <a:ext cx="3384376" cy="111469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s-IS" sz="900" dirty="0">
                  <a:solidFill>
                    <a:schemeClr val="tx1"/>
                  </a:solidFill>
                </a:rPr>
                <a:t>Af okkur er allt gott að frétta.  Valgerður og  Kjartan eru byrjuð í leikskólanum  Apagerði á Fjólugötu. Þau eru mjög ánægð. Á hverjum degi fara þau </a:t>
              </a:r>
              <a:r>
                <a:rPr lang="is-IS" sz="900" dirty="0" err="1">
                  <a:solidFill>
                    <a:schemeClr val="tx1"/>
                  </a:solidFill>
                </a:rPr>
                <a:t>út</a:t>
              </a:r>
              <a:r>
                <a:rPr lang="is-IS" sz="900" dirty="0">
                  <a:solidFill>
                    <a:schemeClr val="tx1"/>
                  </a:solidFill>
                </a:rPr>
                <a:t> í garðinn að leika. Sumir fara í sandkassann en aðrir leika í kofunum. Ég er á fullu í blómabúðinni. Mér finnst það alltaf jafn gaman. Ég hef aldrei upplifað leiðinlegan dag við afgreiðslustörfin. </a:t>
              </a:r>
              <a:endParaRPr lang="en-US" sz="900" dirty="0">
                <a:solidFill>
                  <a:schemeClr val="tx1"/>
                </a:solidFill>
              </a:endParaRPr>
            </a:p>
            <a:p>
              <a:endParaRPr lang="en-US" sz="900" dirty="0">
                <a:solidFill>
                  <a:schemeClr val="tx1"/>
                </a:solidFill>
              </a:endParaRPr>
            </a:p>
          </p:txBody>
        </p:sp>
        <p:sp>
          <p:nvSpPr>
            <p:cNvPr id="14" name="Oval 13"/>
            <p:cNvSpPr/>
            <p:nvPr/>
          </p:nvSpPr>
          <p:spPr>
            <a:xfrm>
              <a:off x="2825806" y="5054049"/>
              <a:ext cx="1368152" cy="648072"/>
            </a:xfrm>
            <a:prstGeom prst="ellipse">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900" dirty="0" smtClean="0">
                  <a:solidFill>
                    <a:schemeClr val="tx1"/>
                  </a:solidFill>
                </a:rPr>
                <a:t>Þín vinkona,</a:t>
              </a:r>
              <a:endParaRPr lang="en-US" sz="900" dirty="0">
                <a:solidFill>
                  <a:schemeClr val="tx1"/>
                </a:solidFill>
              </a:endParaRPr>
            </a:p>
          </p:txBody>
        </p:sp>
        <p:sp>
          <p:nvSpPr>
            <p:cNvPr id="15" name="Rectangle 14"/>
            <p:cNvSpPr/>
            <p:nvPr/>
          </p:nvSpPr>
          <p:spPr>
            <a:xfrm>
              <a:off x="2825806" y="4437112"/>
              <a:ext cx="3384376" cy="432048"/>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s-IS" sz="900" dirty="0">
                  <a:solidFill>
                    <a:schemeClr val="tx1"/>
                  </a:solidFill>
                </a:rPr>
                <a:t>Jæja, nú verð ég að fara að drífa mig. Mikið hlakka ég til að sjá ykkur um jólin.  Hafið það sem allra best þangað til.</a:t>
              </a:r>
              <a:endParaRPr lang="en-US" sz="900" dirty="0">
                <a:solidFill>
                  <a:schemeClr val="tx1"/>
                </a:solidFill>
              </a:endParaRPr>
            </a:p>
          </p:txBody>
        </p:sp>
        <p:sp>
          <p:nvSpPr>
            <p:cNvPr id="16" name="Rectangle 15"/>
            <p:cNvSpPr/>
            <p:nvPr/>
          </p:nvSpPr>
          <p:spPr>
            <a:xfrm>
              <a:off x="2825806" y="5877272"/>
              <a:ext cx="1692188" cy="288032"/>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900" dirty="0" smtClean="0">
                  <a:solidFill>
                    <a:schemeClr val="tx1"/>
                  </a:solidFill>
                </a:rPr>
                <a:t>Stefanía Sif</a:t>
              </a:r>
              <a:endParaRPr lang="en-US" sz="900" dirty="0">
                <a:solidFill>
                  <a:schemeClr val="tx1"/>
                </a:solidFill>
              </a:endParaRPr>
            </a:p>
          </p:txBody>
        </p:sp>
        <p:cxnSp>
          <p:nvCxnSpPr>
            <p:cNvPr id="18" name="Straight Arrow Connector 17"/>
            <p:cNvCxnSpPr/>
            <p:nvPr/>
          </p:nvCxnSpPr>
          <p:spPr>
            <a:xfrm>
              <a:off x="5688124" y="3068669"/>
              <a:ext cx="2016224" cy="12247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2" name="Rounded Rectangle 21"/>
          <p:cNvSpPr/>
          <p:nvPr/>
        </p:nvSpPr>
        <p:spPr>
          <a:xfrm>
            <a:off x="7020272" y="4037746"/>
            <a:ext cx="1243266" cy="757005"/>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400" dirty="0" smtClean="0">
                <a:solidFill>
                  <a:schemeClr val="tx1"/>
                </a:solidFill>
              </a:rPr>
              <a:t>Hægt að hafa greinaskil</a:t>
            </a:r>
            <a:endParaRPr lang="en-US" sz="1400" dirty="0">
              <a:solidFill>
                <a:schemeClr val="tx1"/>
              </a:solidFill>
            </a:endParaRPr>
          </a:p>
        </p:txBody>
      </p:sp>
      <p:sp>
        <p:nvSpPr>
          <p:cNvPr id="5" name="Footer Placeholder 4"/>
          <p:cNvSpPr>
            <a:spLocks noGrp="1"/>
          </p:cNvSpPr>
          <p:nvPr>
            <p:ph type="ftr" sz="quarter" idx="11"/>
          </p:nvPr>
        </p:nvSpPr>
        <p:spPr>
          <a:xfrm>
            <a:off x="750115" y="6237312"/>
            <a:ext cx="7554417" cy="365125"/>
          </a:xfrm>
        </p:spPr>
        <p:txBody>
          <a:bodyPr/>
          <a:lstStyle/>
          <a:p>
            <a:r>
              <a:rPr lang="en-US" dirty="0" err="1" smtClean="0"/>
              <a:t>Beinagrindur</a:t>
            </a:r>
            <a:r>
              <a:rPr lang="en-US" dirty="0" smtClean="0"/>
              <a:t> </a:t>
            </a:r>
            <a:r>
              <a:rPr lang="en-US" dirty="0" err="1" smtClean="0"/>
              <a:t>kennsluleiðbeininga</a:t>
            </a:r>
            <a:r>
              <a:rPr lang="en-US" dirty="0" smtClean="0"/>
              <a:t>- </a:t>
            </a:r>
            <a:r>
              <a:rPr lang="en-US" dirty="0" err="1" smtClean="0"/>
              <a:t>Frásögn</a:t>
            </a:r>
            <a:r>
              <a:rPr lang="en-US" dirty="0" smtClean="0"/>
              <a:t> – </a:t>
            </a:r>
            <a:r>
              <a:rPr lang="en-US" dirty="0" err="1" smtClean="0"/>
              <a:t>bréf</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84603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3096344" cy="870992"/>
          </a:xfrm>
        </p:spPr>
        <p:txBody>
          <a:bodyPr>
            <a:normAutofit fontScale="90000"/>
          </a:bodyPr>
          <a:lstStyle/>
          <a:p>
            <a:r>
              <a:rPr lang="is-IS" dirty="0" smtClean="0"/>
              <a:t>Vinabréf</a:t>
            </a:r>
            <a:endParaRPr lang="en-US"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028167" y="1556792"/>
            <a:ext cx="7087666" cy="4341714"/>
          </a:xfrm>
          <a:prstGeom prst="rect">
            <a:avLst/>
          </a:prstGeom>
          <a:ln>
            <a:noFill/>
          </a:ln>
          <a:effectLst>
            <a:outerShdw blurRad="190500" algn="tl" rotWithShape="0">
              <a:srgbClr val="000000">
                <a:alpha val="70000"/>
              </a:srgbClr>
            </a:outerShdw>
          </a:effectLst>
          <a:extLst/>
        </p:spPr>
      </p:pic>
      <p:sp>
        <p:nvSpPr>
          <p:cNvPr id="4" name="Footer Placeholder 3"/>
          <p:cNvSpPr>
            <a:spLocks noGrp="1"/>
          </p:cNvSpPr>
          <p:nvPr>
            <p:ph type="ftr" sz="quarter" idx="11"/>
          </p:nvPr>
        </p:nvSpPr>
        <p:spPr>
          <a:xfrm>
            <a:off x="761999" y="6237312"/>
            <a:ext cx="7053859" cy="365125"/>
          </a:xfrm>
        </p:spPr>
        <p:txBody>
          <a:bodyPr/>
          <a:lstStyle/>
          <a:p>
            <a:r>
              <a:rPr lang="en-US" dirty="0" err="1" smtClean="0"/>
              <a:t>Beinagrindur</a:t>
            </a:r>
            <a:r>
              <a:rPr lang="en-US" dirty="0" smtClean="0"/>
              <a:t> </a:t>
            </a:r>
            <a:r>
              <a:rPr lang="en-US" dirty="0" err="1" smtClean="0"/>
              <a:t>kennsluleiðbeininga</a:t>
            </a:r>
            <a:r>
              <a:rPr lang="en-US" dirty="0" smtClean="0"/>
              <a:t>- </a:t>
            </a:r>
            <a:r>
              <a:rPr lang="en-US" dirty="0" err="1" smtClean="0"/>
              <a:t>Frásögn</a:t>
            </a:r>
            <a:r>
              <a:rPr lang="en-US" dirty="0" smtClean="0"/>
              <a:t> – </a:t>
            </a:r>
            <a:r>
              <a:rPr lang="en-US" dirty="0" err="1" smtClean="0"/>
              <a:t>bréf</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058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3449960" cy="1015008"/>
          </a:xfrm>
        </p:spPr>
        <p:txBody>
          <a:bodyPr>
            <a:normAutofit/>
          </a:bodyPr>
          <a:lstStyle/>
          <a:p>
            <a:r>
              <a:rPr lang="is-IS" sz="4800" dirty="0" smtClean="0"/>
              <a:t>Gömul bréf</a:t>
            </a:r>
            <a:endParaRPr lang="is-IS" sz="4800" dirty="0"/>
          </a:p>
        </p:txBody>
      </p:sp>
      <p:sp>
        <p:nvSpPr>
          <p:cNvPr id="4" name="Content Placeholder 3"/>
          <p:cNvSpPr>
            <a:spLocks noGrp="1"/>
          </p:cNvSpPr>
          <p:nvPr>
            <p:ph sz="half" idx="1"/>
          </p:nvPr>
        </p:nvSpPr>
        <p:spPr>
          <a:xfrm>
            <a:off x="4211960" y="764704"/>
            <a:ext cx="4104456" cy="5112568"/>
          </a:xfrm>
          <a:blipFill>
            <a:blip r:embed="rId3">
              <a:extLst>
                <a:ext uri="{BEBA8EAE-BF5A-486C-A8C5-ECC9F3942E4B}">
                  <a14:imgProps xmlns:a14="http://schemas.microsoft.com/office/drawing/2010/main" xmlns:p="http://schemas.openxmlformats.org/presentationml/2006/main" xmlns:r="http://schemas.openxmlformats.org/officeDocument/2006/relationships" xmlns:a="http://schemas.openxmlformats.org/drawingml/2006/main" xmlns="">
                    <a14:imgLayer r:embed="rId4">
                      <a14:imgEffect>
                        <a14:artisticPaintBrush/>
                      </a14:imgEffect>
                    </a14:imgLayer>
                  </a14:imgProps>
                </a:ext>
              </a:extLst>
            </a:blip>
            <a:tile tx="0" ty="0" sx="100000" sy="100000" flip="none" algn="tl"/>
          </a:blipFill>
        </p:spPr>
        <p:style>
          <a:lnRef idx="2">
            <a:schemeClr val="accent2"/>
          </a:lnRef>
          <a:fillRef idx="1">
            <a:schemeClr val="lt1"/>
          </a:fillRef>
          <a:effectRef idx="0">
            <a:schemeClr val="accent2"/>
          </a:effectRef>
          <a:fontRef idx="minor">
            <a:schemeClr val="dk1"/>
          </a:fontRef>
        </p:style>
        <p:txBody>
          <a:bodyPr>
            <a:normAutofit fontScale="32500" lnSpcReduction="20000"/>
          </a:bodyPr>
          <a:lstStyle/>
          <a:p>
            <a:pPr marL="0" indent="0">
              <a:buNone/>
            </a:pPr>
            <a:r>
              <a:rPr lang="is-IS" sz="4400" i="1" dirty="0"/>
              <a:t>Saurum, 6. </a:t>
            </a:r>
            <a:r>
              <a:rPr lang="is-IS" sz="4400" i="1" dirty="0" err="1"/>
              <a:t>marz</a:t>
            </a:r>
            <a:r>
              <a:rPr lang="is-IS" sz="4400" i="1" dirty="0"/>
              <a:t> 1844</a:t>
            </a:r>
            <a:endParaRPr lang="is-IS" sz="4400" dirty="0"/>
          </a:p>
          <a:p>
            <a:pPr marL="0" indent="0">
              <a:buNone/>
            </a:pPr>
            <a:endParaRPr lang="is-IS" sz="4400" i="1" dirty="0" smtClean="0"/>
          </a:p>
          <a:p>
            <a:pPr marL="0" indent="0">
              <a:buNone/>
            </a:pPr>
            <a:r>
              <a:rPr lang="is-IS" sz="4400" i="1" dirty="0" smtClean="0"/>
              <a:t>Elskulegi </a:t>
            </a:r>
            <a:r>
              <a:rPr lang="is-IS" sz="4400" i="1" dirty="0"/>
              <a:t>Konráð minn!</a:t>
            </a:r>
            <a:endParaRPr lang="is-IS" sz="4400" dirty="0"/>
          </a:p>
          <a:p>
            <a:pPr marL="0" indent="0">
              <a:buNone/>
            </a:pPr>
            <a:endParaRPr lang="is-IS" sz="4400" i="1" dirty="0" smtClean="0"/>
          </a:p>
          <a:p>
            <a:pPr marL="0" indent="0">
              <a:buNone/>
            </a:pPr>
            <a:r>
              <a:rPr lang="is-IS" sz="4400" i="1" dirty="0" smtClean="0"/>
              <a:t>Svo </a:t>
            </a:r>
            <a:r>
              <a:rPr lang="is-IS" sz="4400" i="1" dirty="0"/>
              <a:t>er mál með með vexti, að mér liggur mikið á að fá fljótt eitt </a:t>
            </a:r>
            <a:r>
              <a:rPr lang="is-IS" sz="4400" i="1" dirty="0" err="1"/>
              <a:t>eksempl</a:t>
            </a:r>
            <a:r>
              <a:rPr lang="is-IS" sz="4400" i="1" dirty="0"/>
              <a:t>. af Fjölni, öll árin, og 3 ritgjörðir líka, ef hægt er. Tíndu nú þennan Fjölni saman handa mér, heftan og hreinan, í því standi, að hann verði gefinn burtu. Ætli við eigum ekki svo mikið til af honum enn? Ég skal annars borga hann, ef með þarf, – og vænt væri að fá þrjár ritgjörðir með. En þetta má með </a:t>
            </a:r>
            <a:r>
              <a:rPr lang="is-IS" sz="4400" i="1" dirty="0" err="1"/>
              <a:t>öngvu</a:t>
            </a:r>
            <a:r>
              <a:rPr lang="is-IS" sz="4400" i="1" dirty="0"/>
              <a:t> móti dragast. Pakkapóstinum getur þú náð þangað til á föstudagskvöld, ég trúi kl. 6 eða 7; en þú verður að skrifa mér strax um hæl með bréfapósti, svo ég fái svar á föstudagskvöldið eða allra seinast á laugardagsmorguninn. Þú hefur þetta bréf á fimmtudagsmorgun og hefur allan daginn fyrir þér, svo þú hefur </a:t>
            </a:r>
            <a:r>
              <a:rPr lang="is-IS" sz="4400" i="1" dirty="0" err="1"/>
              <a:t>öngva</a:t>
            </a:r>
            <a:r>
              <a:rPr lang="is-IS" sz="4400" i="1" dirty="0"/>
              <a:t> afsökun að skorast undan svarinu. Yngri stúlkan hans </a:t>
            </a:r>
            <a:r>
              <a:rPr lang="is-IS" sz="4400" i="1" dirty="0" err="1"/>
              <a:t>Hauchs</a:t>
            </a:r>
            <a:r>
              <a:rPr lang="is-IS" sz="4400" i="1" dirty="0"/>
              <a:t> er nú dáin. Ég bið að heilsa.</a:t>
            </a:r>
            <a:endParaRPr lang="is-IS" sz="4400" dirty="0"/>
          </a:p>
          <a:p>
            <a:pPr marL="0" indent="0">
              <a:buNone/>
            </a:pPr>
            <a:r>
              <a:rPr lang="is-IS" sz="4400" i="1" dirty="0"/>
              <a:t>					Þinn</a:t>
            </a:r>
            <a:endParaRPr lang="is-IS" sz="4400" dirty="0"/>
          </a:p>
          <a:p>
            <a:pPr marL="0" indent="0">
              <a:buNone/>
            </a:pPr>
            <a:r>
              <a:rPr lang="is-IS" sz="4400" i="1" dirty="0"/>
              <a:t>						</a:t>
            </a:r>
            <a:endParaRPr lang="is-IS" sz="4400" i="1" dirty="0" smtClean="0"/>
          </a:p>
          <a:p>
            <a:pPr marL="0" indent="0">
              <a:buNone/>
            </a:pPr>
            <a:endParaRPr lang="is-IS" sz="4400" i="1" dirty="0"/>
          </a:p>
          <a:p>
            <a:pPr marL="0" indent="0">
              <a:buNone/>
            </a:pPr>
            <a:r>
              <a:rPr lang="is-IS" sz="4400" i="1" dirty="0" smtClean="0"/>
              <a:t>		J</a:t>
            </a:r>
            <a:r>
              <a:rPr lang="is-IS" sz="4400" i="1" dirty="0"/>
              <a:t>. Hallgrímsson.</a:t>
            </a:r>
            <a:endParaRPr lang="is-IS" sz="4400" dirty="0"/>
          </a:p>
          <a:p>
            <a:pPr marL="0" indent="0">
              <a:buNone/>
            </a:pPr>
            <a:endParaRPr lang="is-IS" dirty="0"/>
          </a:p>
        </p:txBody>
      </p:sp>
      <p:sp>
        <p:nvSpPr>
          <p:cNvPr id="3" name="Footer Placeholder 2"/>
          <p:cNvSpPr>
            <a:spLocks noGrp="1"/>
          </p:cNvSpPr>
          <p:nvPr>
            <p:ph type="ftr" sz="quarter" idx="11"/>
          </p:nvPr>
        </p:nvSpPr>
        <p:spPr>
          <a:xfrm>
            <a:off x="755576" y="6237312"/>
            <a:ext cx="7482409" cy="365125"/>
          </a:xfrm>
        </p:spPr>
        <p:txBody>
          <a:bodyPr/>
          <a:lstStyle/>
          <a:p>
            <a:r>
              <a:rPr lang="en-US" dirty="0" err="1" smtClean="0"/>
              <a:t>Beinagrindur</a:t>
            </a:r>
            <a:r>
              <a:rPr lang="en-US" dirty="0" smtClean="0"/>
              <a:t> </a:t>
            </a:r>
            <a:r>
              <a:rPr lang="en-US" dirty="0" err="1" smtClean="0"/>
              <a:t>kennsluleiðbeininga</a:t>
            </a:r>
            <a:r>
              <a:rPr lang="en-US" dirty="0" smtClean="0"/>
              <a:t>- </a:t>
            </a:r>
            <a:r>
              <a:rPr lang="en-US" dirty="0" err="1" smtClean="0"/>
              <a:t>Frásögn</a:t>
            </a:r>
            <a:r>
              <a:rPr lang="en-US" dirty="0" smtClean="0"/>
              <a:t> – </a:t>
            </a:r>
            <a:r>
              <a:rPr lang="en-US" dirty="0" err="1" smtClean="0"/>
              <a:t>bréf</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29297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0648"/>
            <a:ext cx="3737992" cy="943000"/>
          </a:xfrm>
        </p:spPr>
        <p:txBody>
          <a:bodyPr>
            <a:normAutofit/>
          </a:bodyPr>
          <a:lstStyle/>
          <a:p>
            <a:r>
              <a:rPr lang="is-IS" sz="4800" dirty="0"/>
              <a:t>Gömul bréf</a:t>
            </a:r>
          </a:p>
        </p:txBody>
      </p:sp>
      <p:sp>
        <p:nvSpPr>
          <p:cNvPr id="5" name="Footer Placeholder 4"/>
          <p:cNvSpPr>
            <a:spLocks noGrp="1"/>
          </p:cNvSpPr>
          <p:nvPr>
            <p:ph type="ftr" sz="quarter" idx="11"/>
          </p:nvPr>
        </p:nvSpPr>
        <p:spPr>
          <a:xfrm>
            <a:off x="755576" y="6237312"/>
            <a:ext cx="7626425" cy="365125"/>
          </a:xfrm>
        </p:spPr>
        <p:txBody>
          <a:bodyPr/>
          <a:lstStyle/>
          <a:p>
            <a:r>
              <a:rPr lang="en-US" dirty="0" err="1" smtClean="0"/>
              <a:t>Beinagrindur</a:t>
            </a:r>
            <a:r>
              <a:rPr lang="en-US" dirty="0" smtClean="0"/>
              <a:t> </a:t>
            </a:r>
            <a:r>
              <a:rPr lang="en-US" dirty="0" err="1" smtClean="0"/>
              <a:t>kennsluleiðbeininga</a:t>
            </a:r>
            <a:r>
              <a:rPr lang="en-US" dirty="0" smtClean="0"/>
              <a:t>- </a:t>
            </a:r>
            <a:r>
              <a:rPr lang="en-US" dirty="0" err="1" smtClean="0"/>
              <a:t>Frásögn</a:t>
            </a:r>
            <a:r>
              <a:rPr lang="en-US" dirty="0" smtClean="0"/>
              <a:t> – </a:t>
            </a:r>
            <a:r>
              <a:rPr lang="en-US" dirty="0" err="1" smtClean="0"/>
              <a:t>bréf</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a:t>
            </a:r>
            <a:r>
              <a:rPr lang="en-US" dirty="0" err="1" smtClean="0"/>
              <a:t>Námsgagnastofnun</a:t>
            </a:r>
            <a:r>
              <a:rPr lang="en-US" dirty="0" smtClean="0"/>
              <a:t> 2011 – 09935</a:t>
            </a:r>
            <a:endParaRPr lang="en-US" dirty="0"/>
          </a:p>
        </p:txBody>
      </p:sp>
      <p:sp>
        <p:nvSpPr>
          <p:cNvPr id="6" name="Content Placeholder 4"/>
          <p:cNvSpPr>
            <a:spLocks noGrp="1"/>
          </p:cNvSpPr>
          <p:nvPr>
            <p:ph sz="half" idx="2"/>
          </p:nvPr>
        </p:nvSpPr>
        <p:spPr>
          <a:xfrm>
            <a:off x="899592" y="1340768"/>
            <a:ext cx="7272808" cy="4680520"/>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ormAutofit fontScale="25000" lnSpcReduction="20000"/>
          </a:bodyPr>
          <a:lstStyle/>
          <a:p>
            <a:pPr marL="0" indent="0">
              <a:buNone/>
            </a:pPr>
            <a:r>
              <a:rPr lang="is-IS" sz="5600" i="1" dirty="0"/>
              <a:t>Ástkæra Sigríður mín góð!</a:t>
            </a:r>
            <a:endParaRPr lang="is-IS" sz="5600" dirty="0"/>
          </a:p>
          <a:p>
            <a:pPr marL="0" indent="0">
              <a:buNone/>
            </a:pPr>
            <a:r>
              <a:rPr lang="is-IS" sz="5600" i="1" dirty="0"/>
              <a:t> </a:t>
            </a:r>
            <a:endParaRPr lang="is-IS" sz="5600" dirty="0"/>
          </a:p>
          <a:p>
            <a:pPr marL="0" indent="0">
              <a:buNone/>
            </a:pPr>
            <a:r>
              <a:rPr lang="is-IS" sz="5600" i="1" dirty="0"/>
              <a:t>Guð gefi þér allar stundir gleðilegar!</a:t>
            </a:r>
            <a:endParaRPr lang="is-IS" sz="5600" dirty="0"/>
          </a:p>
          <a:p>
            <a:pPr marL="0" indent="0">
              <a:buNone/>
            </a:pPr>
            <a:r>
              <a:rPr lang="is-IS" sz="5600" i="1" dirty="0"/>
              <a:t>Ég skrifa þér þetta bréf í því skyni, að það gæti komist til þín, svo lítið á bæri, ef svo óheppilega tekst til fyrir mér, að ég annaðhvort get ekki fundið þig heima eða ekki fengið að tala við þig einslega um það, sem mig langar til að nefna við þig og er eina erindið mitt hingað suður. En bréfsefnið er það að biðja þig að finna mig, ef þú getur, í dag eða á morgun. Ég á sem stendur heima í húsinu hjá honum L. og verð þar allan daginn í dag og á morgun og bíð þín, því ég vona til þess, Sigríður mín góð, að þú sért ekki svo búin að gleyma því, að við einu sinni vorum málkunnug, að þú veitir mér ekki þá gleði að sjá þig og lofa mér að tala við þig nokkur orð. Og þó það væri satt, sem ég hef heyrt fleygt, síðan ég kom hingað, bið ég þig samt að láta það ekki aftra þér frá að finna mig, því þú veist, að um ekkert hef ég að ásaka þig; og það skaltu vita fyrir víst, Sigríður mín, að aldrei getur mér orðið illa við þig fyrir það, þó svo væri, að ógæfa mín hefði vakið í huga mínum ástæðulausa von; og að vísu þætti mér það léttbærara, að þú sjálf segðir mér, að nú væri það fram komið, sem þú einhvern tíma sagðir við mig, þegar við vorum yngri, að ekki mundi fram koma, að þú gleymdir mér, en sá efi, sem lengi hefur pínt mig, þar sem ég veit ekki, hvort hugsun mín um þig hefur nokkurn tíma verið annað en tilefnislaus hugarburður og ímyndun sjálfs mín.</a:t>
            </a:r>
            <a:endParaRPr lang="is-IS" sz="5600" dirty="0"/>
          </a:p>
          <a:p>
            <a:pPr marL="0" indent="0">
              <a:buNone/>
            </a:pPr>
            <a:r>
              <a:rPr lang="is-IS" sz="5600" i="1" dirty="0"/>
              <a:t> </a:t>
            </a:r>
            <a:endParaRPr lang="is-IS" sz="5600" dirty="0"/>
          </a:p>
          <a:p>
            <a:pPr marL="0" indent="0">
              <a:buNone/>
            </a:pPr>
            <a:r>
              <a:rPr lang="is-IS" sz="5600" i="1" dirty="0"/>
              <a:t>Vertu alla tíma blessuð og sæl! Og neitaðu ekki um þessa einu bæn</a:t>
            </a:r>
            <a:endParaRPr lang="is-IS" sz="5600" dirty="0"/>
          </a:p>
          <a:p>
            <a:pPr marL="0" indent="0">
              <a:buNone/>
            </a:pPr>
            <a:r>
              <a:rPr lang="is-IS" sz="5600" i="1" dirty="0" smtClean="0"/>
              <a:t>	þínum </a:t>
            </a:r>
            <a:r>
              <a:rPr lang="is-IS" sz="5600" i="1" dirty="0"/>
              <a:t>til dauðans elskandi</a:t>
            </a:r>
            <a:endParaRPr lang="is-IS" sz="5600" dirty="0"/>
          </a:p>
          <a:p>
            <a:pPr marL="0" indent="0">
              <a:buNone/>
            </a:pPr>
            <a:r>
              <a:rPr lang="is-IS" sz="5600" i="1" dirty="0" smtClean="0"/>
              <a:t>	Indriða </a:t>
            </a:r>
            <a:r>
              <a:rPr lang="is-IS" sz="5600" i="1" dirty="0"/>
              <a:t>Jónssyni.</a:t>
            </a:r>
            <a:endParaRPr lang="is-IS" sz="5600" dirty="0"/>
          </a:p>
          <a:p>
            <a:pPr marL="0" indent="0">
              <a:buNone/>
            </a:pPr>
            <a:r>
              <a:rPr lang="is-IS" sz="5600" i="1" dirty="0" smtClean="0"/>
              <a:t>			</a:t>
            </a:r>
            <a:r>
              <a:rPr lang="is-IS" sz="5600" i="1" dirty="0"/>
              <a:t>	</a:t>
            </a:r>
            <a:r>
              <a:rPr lang="is-IS" sz="5600" i="1" dirty="0" smtClean="0"/>
              <a:t>    (</a:t>
            </a:r>
            <a:r>
              <a:rPr lang="is-IS" sz="5600" i="1" dirty="0"/>
              <a:t>úr Pilti og stúlku eftir Jón Thoroddsen)</a:t>
            </a:r>
            <a:endParaRPr lang="is-IS" sz="5600" dirty="0"/>
          </a:p>
          <a:p>
            <a:pPr marL="0" indent="0">
              <a:buNone/>
            </a:pPr>
            <a:endParaRPr lang="is-I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999286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619</TotalTime>
  <Words>1615</Words>
  <Application>Microsoft Macintosh PowerPoint</Application>
  <PresentationFormat>On-screen Show (4:3)</PresentationFormat>
  <Paragraphs>133</Paragraphs>
  <Slides>11</Slides>
  <Notes>10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NewsPrint</vt:lpstr>
      <vt:lpstr>Frásögn</vt:lpstr>
      <vt:lpstr>Slide 2</vt:lpstr>
      <vt:lpstr>Slide 3</vt:lpstr>
      <vt:lpstr>Frásögn </vt:lpstr>
      <vt:lpstr>Slide 5</vt:lpstr>
      <vt:lpstr>Slide 6</vt:lpstr>
      <vt:lpstr>Vinabréf</vt:lpstr>
      <vt:lpstr>Gömul bréf</vt:lpstr>
      <vt:lpstr>Gömul bréf</vt:lpstr>
      <vt:lpstr>Slide 10</vt:lpstr>
      <vt:lpstr>Slide 11</vt:lpstr>
    </vt:vector>
  </TitlesOfParts>
  <Company>UTM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Frásögn</dc:title>
  <dc:creator>Sigríður Nanna Heimisdóttir</dc:creator>
  <cp:lastModifiedBy>Umbrot</cp:lastModifiedBy>
  <cp:revision>35</cp:revision>
  <cp:lastPrinted>2011-08-30T09:15:04Z</cp:lastPrinted>
  <dcterms:created xsi:type="dcterms:W3CDTF">2011-10-25T09:08:19Z</dcterms:created>
  <dcterms:modified xsi:type="dcterms:W3CDTF">2011-10-25T09:58:54Z</dcterms:modified>
</cp:coreProperties>
</file>