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notesMasterIdLst>
    <p:notesMasterId r:id="rId14"/>
  </p:notesMasterIdLst>
  <p:sldIdLst>
    <p:sldId id="282" r:id="rId2"/>
    <p:sldId id="290" r:id="rId3"/>
    <p:sldId id="284" r:id="rId4"/>
    <p:sldId id="285" r:id="rId5"/>
    <p:sldId id="283" r:id="rId6"/>
    <p:sldId id="287" r:id="rId7"/>
    <p:sldId id="288" r:id="rId8"/>
    <p:sldId id="279" r:id="rId9"/>
    <p:sldId id="293" r:id="rId10"/>
    <p:sldId id="291" r:id="rId11"/>
    <p:sldId id="278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76547" autoAdjust="0"/>
  </p:normalViewPr>
  <p:slideViewPr>
    <p:cSldViewPr>
      <p:cViewPr>
        <p:scale>
          <a:sx n="89" d="100"/>
          <a:sy n="89" d="100"/>
        </p:scale>
        <p:origin x="-258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33244-71DB-4C02-91D6-93FA0ED3570F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FD71D-6378-4213-81C7-418E2A0AE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081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>
                <a:latin typeface="+mn-lt"/>
              </a:rPr>
              <a:t>Í þessum hluta verður tekið</a:t>
            </a:r>
            <a:r>
              <a:rPr lang="is-IS" baseline="0" dirty="0" smtClean="0">
                <a:latin typeface="+mn-lt"/>
              </a:rPr>
              <a:t> dæmi um það hvernig hægt er að nota beinagrindurnar til að skrifa fræðitexta.</a:t>
            </a:r>
            <a:endParaRPr lang="is-IS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793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Þessi</a:t>
            </a:r>
            <a:r>
              <a:rPr lang="is-IS" baseline="0" dirty="0" smtClean="0"/>
              <a:t> </a:t>
            </a:r>
            <a:r>
              <a:rPr lang="is-IS" baseline="0" dirty="0" err="1" smtClean="0"/>
              <a:t>glæra</a:t>
            </a:r>
            <a:r>
              <a:rPr lang="is-IS" baseline="0" dirty="0" smtClean="0"/>
              <a:t> sýnir auðan ritunarramma til útprentunar fyrir nemendur. Fyrir yngri nemendur er gott að láta þau teikna rammann upp á </a:t>
            </a:r>
            <a:r>
              <a:rPr lang="is-IS" baseline="0" dirty="0" err="1" smtClean="0"/>
              <a:t>stórt</a:t>
            </a:r>
            <a:r>
              <a:rPr lang="is-IS" baseline="0" dirty="0" smtClean="0"/>
              <a:t> blað eða maskínupappír. Þetta má vinna í hópa- eða paravinnu.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94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Hér er sýnikennsla og  dæmi um lokaafrakstur</a:t>
            </a:r>
            <a:r>
              <a:rPr lang="is-IS" baseline="0" dirty="0" smtClean="0"/>
              <a:t>. Nemendum er bent á að rauðu orðin eru  þau orð sem voru sett í litlu bólurnar á hugarkortinu. Þessi orð skipta fræðitextanum upp í efnisgreinar.</a:t>
            </a:r>
            <a:r>
              <a:rPr lang="en-US" baseline="0" dirty="0" err="1" smtClean="0"/>
              <a:t>Nú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nemendur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hafist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hugakorts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unnið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ritunina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hvort</a:t>
            </a:r>
            <a:r>
              <a:rPr lang="en-US" baseline="0" dirty="0" smtClean="0"/>
              <a:t> í </a:t>
            </a:r>
            <a:r>
              <a:rPr lang="en-US" baseline="0" dirty="0" err="1" smtClean="0"/>
              <a:t>tölvu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eða</a:t>
            </a:r>
            <a:r>
              <a:rPr lang="en-US" baseline="0" dirty="0" smtClean="0"/>
              <a:t> á </a:t>
            </a:r>
            <a:r>
              <a:rPr lang="en-US" baseline="0" dirty="0" err="1" smtClean="0"/>
              <a:t>blað</a:t>
            </a:r>
            <a:r>
              <a:rPr lang="en-US" baseline="0" dirty="0" smtClean="0"/>
              <a:t>.</a:t>
            </a: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27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Sjálfsmat</a:t>
            </a:r>
            <a:r>
              <a:rPr lang="is-IS" baseline="0" dirty="0" smtClean="0"/>
              <a:t> nemenda. </a:t>
            </a:r>
          </a:p>
          <a:p>
            <a:endParaRPr lang="is-IS" baseline="0" dirty="0" smtClean="0"/>
          </a:p>
          <a:p>
            <a:r>
              <a:rPr lang="is-IS" baseline="0" dirty="0" smtClean="0"/>
              <a:t>Mikilvægt er að kennari fari yfir sjálfmatið með nemendum og kenni þeim að nota það strax í upphafi. Kennari getur svo </a:t>
            </a:r>
            <a:r>
              <a:rPr lang="is-IS" baseline="0" dirty="0" err="1" smtClean="0"/>
              <a:t>nýtt</a:t>
            </a:r>
            <a:r>
              <a:rPr lang="is-IS" baseline="0" dirty="0" smtClean="0"/>
              <a:t> sér það til að skoða þá þætti sem þarfnast hugsanlegra lagfæringa með nemendum.</a:t>
            </a:r>
          </a:p>
          <a:p>
            <a:endParaRPr lang="is-IS" baseline="0" dirty="0" smtClean="0"/>
          </a:p>
          <a:p>
            <a:r>
              <a:rPr lang="is-IS" baseline="0" dirty="0" smtClean="0"/>
              <a:t>Í hjálparbanka má finna önnur form sem hægt er að aðlaga að verkefnum.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656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Þessi </a:t>
            </a:r>
            <a:r>
              <a:rPr lang="is-IS" dirty="0" err="1" smtClean="0"/>
              <a:t>glæra</a:t>
            </a:r>
            <a:r>
              <a:rPr lang="is-IS" baseline="0" dirty="0" smtClean="0"/>
              <a:t> er blaðsíða </a:t>
            </a:r>
            <a:r>
              <a:rPr lang="is-IS" baseline="0" dirty="0" err="1" smtClean="0"/>
              <a:t>úr</a:t>
            </a:r>
            <a:r>
              <a:rPr lang="is-IS" baseline="0" dirty="0" smtClean="0"/>
              <a:t> bókinni og sýnir helstu gerðir fræðitexta. Kennari getur valið eina eða fleiri gerðir til að vinna með nemendum sínum, allt eftir getu hópsins og einstaklinganna. </a:t>
            </a:r>
            <a:r>
              <a:rPr lang="is-IS" baseline="0" dirty="0" err="1" smtClean="0"/>
              <a:t>Þó</a:t>
            </a:r>
            <a:r>
              <a:rPr lang="is-IS" baseline="0" dirty="0" smtClean="0"/>
              <a:t> að aðeins </a:t>
            </a:r>
            <a:r>
              <a:rPr lang="is-IS" baseline="0" dirty="0" err="1" smtClean="0"/>
              <a:t>sé</a:t>
            </a:r>
            <a:r>
              <a:rPr lang="is-IS" baseline="0" dirty="0" smtClean="0"/>
              <a:t> valið að fjalla um heimildaritgerð hér í þessum kafla getur kennari kynnt fyrir nemendum fleiri textagerðir en ætlað er að vinna með.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79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Þetta er beinagrind fræðitexta. </a:t>
            </a:r>
            <a:r>
              <a:rPr lang="is-IS" baseline="0" dirty="0" smtClean="0"/>
              <a:t>Fræðitexti er ekki skrifaður </a:t>
            </a:r>
            <a:r>
              <a:rPr lang="is-IS" dirty="0" smtClean="0"/>
              <a:t>í réttri tímaröð.</a:t>
            </a:r>
            <a:r>
              <a:rPr lang="is-IS" baseline="0" dirty="0" smtClean="0"/>
              <a:t> </a:t>
            </a:r>
            <a:r>
              <a:rPr lang="is-IS" dirty="0" smtClean="0"/>
              <a:t>Hægt er</a:t>
            </a:r>
            <a:r>
              <a:rPr lang="is-IS" baseline="0" dirty="0" smtClean="0"/>
              <a:t> að nota beinagrindina til að setja inn atburði eða hugmyndir sem nota á í rituninni.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Mikilvægt er að kenna nemendum að þekkja og nota táknmyndirnar sem notaðar eru í bókinni, það auðveldar ritferlið. Það er tilvalið að vinna hugarkortið sameiginlega með öllum hópnum og draga þannig fram bakgrunnsþekkingu nemenda á viðfangsefninu.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615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Hér er glæra með verkefni</a:t>
            </a:r>
            <a:r>
              <a:rPr lang="is-IS" baseline="0" dirty="0" smtClean="0"/>
              <a:t> fyrir nemendur. </a:t>
            </a:r>
            <a:r>
              <a:rPr lang="is-IS" dirty="0" smtClean="0"/>
              <a:t>Nemendur búa til hugarkort á blað. Þetta getur verið paravinna</a:t>
            </a:r>
            <a:r>
              <a:rPr lang="is-IS" baseline="0" dirty="0" smtClean="0"/>
              <a:t> eða kennari vinnur með hópnum. Viðfangsefnið má vera hvað sem er. Nemendum er bent á að viðfangsefnið er skrifað í stærstu bóluna í miðjunni og hver minni bóla verður að einni efnisgrein í rituninni. </a:t>
            </a:r>
          </a:p>
          <a:p>
            <a:endParaRPr lang="is-IS" baseline="0" dirty="0" smtClean="0"/>
          </a:p>
          <a:p>
            <a:r>
              <a:rPr lang="is-IS" baseline="0" dirty="0" smtClean="0"/>
              <a:t>Hugarkort er gott tæki til að kenna ný hugtök. Það má einnig nota við lestur námsgreina til að átta sig á aðal- og aukaatriðum og finna tengsl á milli ólíkra þátta.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18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Þegar</a:t>
            </a:r>
            <a:r>
              <a:rPr lang="is-IS" baseline="0" dirty="0" smtClean="0"/>
              <a:t> nemendur hafa gert hugarkort um seli getur kennari sýnt þeim </a:t>
            </a:r>
            <a:r>
              <a:rPr lang="is-IS" baseline="0" dirty="0" err="1" smtClean="0"/>
              <a:t>glæru</a:t>
            </a:r>
            <a:r>
              <a:rPr lang="is-IS" baseline="0" dirty="0" smtClean="0"/>
              <a:t> með hugarkorti og nemendur betrumbætt sitt eigið.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3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Þessi </a:t>
            </a:r>
            <a:r>
              <a:rPr lang="is-IS" dirty="0" err="1" smtClean="0"/>
              <a:t>glæra</a:t>
            </a:r>
            <a:r>
              <a:rPr lang="is-IS" dirty="0" smtClean="0"/>
              <a:t> er blaðsíða </a:t>
            </a:r>
            <a:r>
              <a:rPr lang="is-IS" dirty="0" err="1" smtClean="0"/>
              <a:t>úr</a:t>
            </a:r>
            <a:r>
              <a:rPr lang="is-IS" dirty="0" smtClean="0"/>
              <a:t> bókinni og sýnir hvernig á að rita fræðitexta.</a:t>
            </a:r>
            <a:r>
              <a:rPr lang="is-IS" baseline="0" dirty="0" smtClean="0"/>
              <a:t> Annars vegar er að finna markmið með skrifunum og hinsvegar það sem þarf til að gera góðan og innihaldsríkan fræðitexta. Kennari getur valið ákveðnar áherslur eftir aldri og viðfangsefnum.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37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Hér</a:t>
            </a:r>
            <a:r>
              <a:rPr lang="is-IS" baseline="0" dirty="0" smtClean="0"/>
              <a:t> má sjá hvernig nemendur vinna hugarkort og flytja þá vinnu yfir á ritunarramma. Miðjan á ritunarrammanum er hugarkort nemenda. Sjá næstu glæru með frekari úrvinnslu.</a:t>
            </a:r>
          </a:p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31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Þegar nemendur</a:t>
            </a:r>
            <a:r>
              <a:rPr lang="is-IS" baseline="0" dirty="0" smtClean="0"/>
              <a:t> hafa lokið við hugakortið eru litlu hringirnir orðnir að efnisgreinum í ritgerðinni. </a:t>
            </a:r>
          </a:p>
          <a:p>
            <a:r>
              <a:rPr lang="is-IS" baseline="0" dirty="0" smtClean="0"/>
              <a:t>Kennarinn getur til að byrja með fundið með nemendum lýsandi upphafs- og vandaða lokasetningu. </a:t>
            </a:r>
          </a:p>
          <a:p>
            <a:r>
              <a:rPr lang="is-IS" baseline="0" dirty="0" smtClean="0"/>
              <a:t>Þegar nemendur eru orðnir þjálfaðir í þessum vinnubrögðum geta þeir unnið sjálfstætt eða komið með tillögur sem aðrir nemendur geta nýtt sér við eigin ritun.</a:t>
            </a:r>
          </a:p>
          <a:p>
            <a:r>
              <a:rPr lang="is-IS" baseline="0" dirty="0" smtClean="0"/>
              <a:t>Á næstu glæru er hægt að sjá hvernig þessi vinna getur litið út.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6369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Hér</a:t>
            </a:r>
            <a:r>
              <a:rPr lang="is-IS" baseline="0" dirty="0" smtClean="0"/>
              <a:t> má sjá glæru með sýnikennslu. Nemendur eru hvattir til að koma með fleiri tillögur.</a:t>
            </a:r>
            <a:endParaRPr lang="en-U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D71D-6378-4213-81C7-418E2A0AEC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10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90D2-9CFD-4BF3-8855-558AEFF65A42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7187-D792-4848-948E-3FB4EAA03D3D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3BFD-58B3-40B4-B5CC-5FF7F39717E3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1430-6E10-4178-9409-91FA3801E8C9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A90B-B80D-4A9E-90ED-89BE1EC6F2CB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B56-47D9-43F4-8495-00C942103508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C5C3-AFCA-4479-9395-B93A8D9BFF60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C2A3-460F-4586-BC32-610CE0039627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C70A-9A0E-4F21-B988-91B6D0ABC04D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4624-B62B-4A70-B022-5CA2C1216CAF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F2B-6469-405A-81AF-E0138D45B1E8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AB7A5B0-3266-44AA-B92D-1F600CC416B3}" type="datetime1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Beinagrindur kennsluleiðbeiningar- Fræðitexti    © Hrefna Birna Björnsdóttir og Sigríður Nanna Heimisdóttir © Námsgagnastofnun 2011 - 09935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843F742-A45F-4E76-8EAA-E1ECF9951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4536504" cy="1470025"/>
          </a:xfrm>
        </p:spPr>
        <p:txBody>
          <a:bodyPr/>
          <a:lstStyle/>
          <a:p>
            <a:r>
              <a:rPr lang="is-IS" sz="7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Fræðitexti</a:t>
            </a:r>
            <a:endParaRPr lang="en-US" sz="7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3312368" cy="936104"/>
          </a:xfrm>
        </p:spPr>
        <p:txBody>
          <a:bodyPr>
            <a:normAutofit/>
          </a:bodyPr>
          <a:lstStyle/>
          <a:p>
            <a:r>
              <a:rPr lang="is-IS" sz="3200" dirty="0" smtClean="0"/>
              <a:t>Heimildaritgerð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20072" y="3501008"/>
            <a:ext cx="312865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86732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smtClean="0"/>
              <a:t> 2011 – 09935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50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239" y="528639"/>
            <a:ext cx="2781276" cy="527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54417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95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1865784" cy="870992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Selir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556792"/>
            <a:ext cx="3657600" cy="43952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s-IS" sz="2000" dirty="0" smtClean="0"/>
              <a:t>Selir eru </a:t>
            </a:r>
            <a:r>
              <a:rPr lang="is-IS" sz="2000" dirty="0" smtClean="0">
                <a:solidFill>
                  <a:schemeClr val="accent2">
                    <a:lumMod val="75000"/>
                  </a:schemeClr>
                </a:solidFill>
              </a:rPr>
              <a:t>spendýr</a:t>
            </a:r>
            <a:r>
              <a:rPr lang="is-IS" sz="2000" dirty="0" smtClean="0"/>
              <a:t> sem eyða meirihluta ævi sinnar í sjó. </a:t>
            </a:r>
          </a:p>
          <a:p>
            <a:pPr marL="0" indent="0">
              <a:buNone/>
            </a:pPr>
            <a:r>
              <a:rPr lang="is-IS" sz="2000" dirty="0" smtClean="0"/>
              <a:t>Tvær </a:t>
            </a:r>
            <a:r>
              <a:rPr lang="is-IS" sz="2000" dirty="0" smtClean="0">
                <a:solidFill>
                  <a:schemeClr val="accent2">
                    <a:lumMod val="75000"/>
                  </a:schemeClr>
                </a:solidFill>
              </a:rPr>
              <a:t>selategundir</a:t>
            </a:r>
            <a:r>
              <a:rPr lang="is-IS" sz="2000" dirty="0" smtClean="0"/>
              <a:t> kæpa hér við land. Þessar tegundir eru landselur og útselur. </a:t>
            </a:r>
          </a:p>
          <a:p>
            <a:pPr marL="0" indent="0">
              <a:buNone/>
            </a:pPr>
            <a:r>
              <a:rPr lang="is-IS" sz="2000" dirty="0" smtClean="0"/>
              <a:t>Landselur...</a:t>
            </a:r>
          </a:p>
          <a:p>
            <a:pPr marL="0" indent="0">
              <a:buNone/>
            </a:pPr>
            <a:r>
              <a:rPr lang="is-IS" sz="2000" dirty="0" smtClean="0"/>
              <a:t>Útselur...</a:t>
            </a:r>
          </a:p>
          <a:p>
            <a:pPr marL="0" indent="0">
              <a:buNone/>
            </a:pPr>
            <a:r>
              <a:rPr lang="is-IS" sz="2000" dirty="0" smtClean="0"/>
              <a:t>Karldýrið heitir brimill og kvendýrið urta. Afkvæmi þeirra nefnast kópar. Fengitími er...</a:t>
            </a:r>
          </a:p>
          <a:p>
            <a:pPr marL="0" indent="0">
              <a:buNone/>
            </a:pPr>
            <a:r>
              <a:rPr lang="is-IS" sz="2000" dirty="0" smtClean="0"/>
              <a:t>Selurinn hefur verið </a:t>
            </a:r>
            <a:r>
              <a:rPr lang="is-IS" sz="2000" dirty="0" smtClean="0">
                <a:solidFill>
                  <a:schemeClr val="accent2">
                    <a:lumMod val="75000"/>
                  </a:schemeClr>
                </a:solidFill>
              </a:rPr>
              <a:t>nytjaður</a:t>
            </a:r>
            <a:r>
              <a:rPr lang="is-IS" sz="2000" dirty="0" smtClean="0"/>
              <a:t> síðan að land byggðist...</a:t>
            </a:r>
          </a:p>
          <a:p>
            <a:pPr marL="0" indent="0">
              <a:buNone/>
            </a:pPr>
            <a:r>
              <a:rPr lang="is-IS" sz="2000" dirty="0" smtClean="0"/>
              <a:t>Nokkrar tegundir </a:t>
            </a:r>
            <a:r>
              <a:rPr lang="is-IS" sz="2000" dirty="0" smtClean="0">
                <a:solidFill>
                  <a:schemeClr val="accent2">
                    <a:lumMod val="75000"/>
                  </a:schemeClr>
                </a:solidFill>
              </a:rPr>
              <a:t>flökkusela</a:t>
            </a:r>
            <a:r>
              <a:rPr lang="is-IS" sz="2000" dirty="0" smtClean="0"/>
              <a:t> sjást reglulega við Íslandsstrendur...</a:t>
            </a:r>
            <a:endParaRPr lang="is-IS" sz="2000" dirty="0"/>
          </a:p>
          <a:p>
            <a:pPr marL="0" indent="0">
              <a:buNone/>
            </a:pPr>
            <a:r>
              <a:rPr lang="is-IS" sz="2000" dirty="0"/>
              <a:t>Selir eru forvitnir að eðlisfari. </a:t>
            </a:r>
            <a:r>
              <a:rPr lang="is-IS" sz="2000" dirty="0" smtClean="0"/>
              <a:t>Það </a:t>
            </a:r>
            <a:r>
              <a:rPr lang="is-IS" sz="2000" dirty="0"/>
              <a:t>getur verið gaman að fylgjast </a:t>
            </a:r>
            <a:r>
              <a:rPr lang="is-IS" sz="2000" dirty="0" smtClean="0"/>
              <a:t>með </a:t>
            </a:r>
            <a:r>
              <a:rPr lang="is-IS" sz="2000" dirty="0"/>
              <a:t>þeim leika sér í sjónum.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26425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99992" y="2060848"/>
            <a:ext cx="384059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34" y="1340768"/>
            <a:ext cx="8667859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54417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Hrefna Birna Björnsdóttir og Sigríður Nanna Heimisdóttir © Námsgagnastofnun 2011</a:t>
            </a:r>
            <a:r>
              <a:rPr lang="en-US" dirty="0" smtClean="0"/>
              <a:t> – </a:t>
            </a:r>
            <a:r>
              <a:rPr lang="en-US" dirty="0" smtClean="0"/>
              <a:t>09935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44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645" y="764704"/>
            <a:ext cx="7580709" cy="4867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00355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129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825" y="620688"/>
            <a:ext cx="4324350" cy="519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98433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01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1099319">
            <a:off x="820244" y="950289"/>
            <a:ext cx="4114029" cy="275569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</a:rPr>
              <a:t>Búðu til hugarkort um allt sem þú veist um seli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240360" cy="268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0796" y="399493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/>
              <a:t>Selur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26425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79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778" y="371003"/>
            <a:ext cx="3586080" cy="885516"/>
          </a:xfrm>
        </p:spPr>
        <p:txBody>
          <a:bodyPr>
            <a:normAutofit/>
          </a:bodyPr>
          <a:lstStyle/>
          <a:p>
            <a:r>
              <a:rPr lang="is-IS" sz="4800" dirty="0" smtClean="0"/>
              <a:t>Hugarkort</a:t>
            </a:r>
            <a:endParaRPr lang="en-US" sz="4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755576" y="1268761"/>
            <a:ext cx="7535824" cy="4676780"/>
            <a:chOff x="467544" y="1256519"/>
            <a:chExt cx="6820740" cy="3878969"/>
          </a:xfrm>
        </p:grpSpPr>
        <p:sp>
          <p:nvSpPr>
            <p:cNvPr id="6" name="Oval 5"/>
            <p:cNvSpPr/>
            <p:nvPr/>
          </p:nvSpPr>
          <p:spPr>
            <a:xfrm>
              <a:off x="3685267" y="3284984"/>
              <a:ext cx="1656184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 smtClean="0">
                  <a:solidFill>
                    <a:schemeClr val="tx1"/>
                  </a:solidFill>
                </a:rPr>
                <a:t>Selir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endCxn id="11" idx="5"/>
            </p:cNvCxnSpPr>
            <p:nvPr/>
          </p:nvCxnSpPr>
          <p:spPr>
            <a:xfrm flipH="1" flipV="1">
              <a:off x="3442388" y="3158752"/>
              <a:ext cx="321377" cy="353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700731" y="2747039"/>
              <a:ext cx="868905" cy="482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1100" dirty="0" smtClean="0">
                  <a:solidFill>
                    <a:schemeClr val="tx1"/>
                  </a:solidFill>
                </a:rPr>
                <a:t>Tegund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80008" y="2837981"/>
              <a:ext cx="969065" cy="482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1100" dirty="0" smtClean="0">
                  <a:solidFill>
                    <a:schemeClr val="tx1"/>
                  </a:solidFill>
                </a:rPr>
                <a:t>Spendýr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4128" y="3958208"/>
              <a:ext cx="824988" cy="482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1100" dirty="0" smtClean="0">
                  <a:solidFill>
                    <a:schemeClr val="tx1"/>
                  </a:solidFill>
                </a:rPr>
                <a:t>Nytjar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603076" y="4653136"/>
              <a:ext cx="1207165" cy="482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1100" dirty="0" smtClean="0">
                  <a:solidFill>
                    <a:schemeClr val="tx1"/>
                  </a:solidFill>
                </a:rPr>
                <a:t>Flökkuselir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>
              <a:stCxn id="14" idx="2"/>
            </p:cNvCxnSpPr>
            <p:nvPr/>
          </p:nvCxnSpPr>
          <p:spPr>
            <a:xfrm flipH="1" flipV="1">
              <a:off x="5220072" y="3958208"/>
              <a:ext cx="504056" cy="241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7"/>
            </p:cNvCxnSpPr>
            <p:nvPr/>
          </p:nvCxnSpPr>
          <p:spPr>
            <a:xfrm flipV="1">
              <a:off x="5098908" y="3249694"/>
              <a:ext cx="48126" cy="169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283517" y="4199384"/>
              <a:ext cx="54457" cy="453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2195736" y="2842862"/>
              <a:ext cx="504996" cy="97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135183" y="2289237"/>
              <a:ext cx="134398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1317857" y="2611760"/>
              <a:ext cx="877879" cy="482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800" dirty="0" smtClean="0">
                  <a:solidFill>
                    <a:schemeClr val="tx1"/>
                  </a:solidFill>
                </a:rPr>
                <a:t>Landselur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929183" y="1801400"/>
              <a:ext cx="756084" cy="482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800" dirty="0" smtClean="0">
                  <a:solidFill>
                    <a:schemeClr val="tx1"/>
                  </a:solidFill>
                </a:rPr>
                <a:t>Útselur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/>
            <p:cNvCxnSpPr>
              <a:stCxn id="44" idx="2"/>
            </p:cNvCxnSpPr>
            <p:nvPr/>
          </p:nvCxnSpPr>
          <p:spPr>
            <a:xfrm flipH="1" flipV="1">
              <a:off x="941498" y="2849948"/>
              <a:ext cx="376359" cy="2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1274461" y="2419253"/>
              <a:ext cx="262313" cy="219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756796" y="2354404"/>
              <a:ext cx="156722" cy="25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67544" y="2742226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800" dirty="0" smtClean="0"/>
                <a:t>Fæða</a:t>
              </a:r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5348" y="2214209"/>
              <a:ext cx="5437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800" dirty="0" smtClean="0"/>
                <a:t>Einkenni</a:t>
              </a:r>
              <a:endParaRPr lang="en-US" sz="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63097" y="2176030"/>
              <a:ext cx="7873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800" dirty="0" smtClean="0"/>
                <a:t>Lifnaðarhættir</a:t>
              </a:r>
              <a:endParaRPr lang="en-US" sz="8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3201810" y="1474306"/>
              <a:ext cx="0" cy="292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5" idx="7"/>
            </p:cNvCxnSpPr>
            <p:nvPr/>
          </p:nvCxnSpPr>
          <p:spPr>
            <a:xfrm flipV="1">
              <a:off x="3574541" y="1661217"/>
              <a:ext cx="240064" cy="210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685267" y="2042576"/>
              <a:ext cx="4357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035635" y="1929808"/>
              <a:ext cx="504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800" dirty="0"/>
                <a:t>Fæða</a:t>
              </a:r>
              <a:endParaRPr lang="en-US" sz="800" dirty="0"/>
            </a:p>
            <a:p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4605" y="1477295"/>
              <a:ext cx="5437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800" dirty="0" smtClean="0"/>
                <a:t>Einkenni</a:t>
              </a:r>
              <a:endParaRPr lang="en-US" sz="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69880" y="1256519"/>
              <a:ext cx="7873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800" dirty="0" smtClean="0"/>
                <a:t>Lifnaðarhættir</a:t>
              </a:r>
              <a:endParaRPr lang="en-US" sz="8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5656928" y="2395736"/>
              <a:ext cx="134398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908957" y="2611760"/>
              <a:ext cx="319227" cy="328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3" idx="6"/>
            </p:cNvCxnSpPr>
            <p:nvPr/>
          </p:nvCxnSpPr>
          <p:spPr>
            <a:xfrm flipV="1">
              <a:off x="5949073" y="3015533"/>
              <a:ext cx="504056" cy="63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664709" y="2191126"/>
              <a:ext cx="11617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100" dirty="0" smtClean="0"/>
                <a:t>Brimill</a:t>
              </a:r>
              <a:endParaRPr lang="en-US" sz="11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176368" y="2452736"/>
              <a:ext cx="10459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100" dirty="0" smtClean="0"/>
                <a:t>Urta</a:t>
              </a:r>
              <a:endParaRPr lang="en-US" sz="11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27736" y="2874531"/>
              <a:ext cx="824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100" dirty="0" smtClean="0"/>
                <a:t>Kópur</a:t>
              </a:r>
              <a:endParaRPr lang="en-US" sz="1100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6549116" y="2662845"/>
              <a:ext cx="150226" cy="27723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590413" y="2569645"/>
              <a:ext cx="6978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100" dirty="0" smtClean="0"/>
                <a:t>Kæpa</a:t>
              </a:r>
              <a:endParaRPr lang="en-US" sz="1100" dirty="0"/>
            </a:p>
          </p:txBody>
        </p:sp>
        <p:cxnSp>
          <p:nvCxnSpPr>
            <p:cNvPr id="104" name="Straight Connector 103"/>
            <p:cNvCxnSpPr>
              <a:endCxn id="107" idx="6"/>
            </p:cNvCxnSpPr>
            <p:nvPr/>
          </p:nvCxnSpPr>
          <p:spPr>
            <a:xfrm flipH="1" flipV="1">
              <a:off x="3094681" y="3837620"/>
              <a:ext cx="590586" cy="3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25616" y="3596444"/>
              <a:ext cx="969065" cy="482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1100" dirty="0" smtClean="0">
                  <a:solidFill>
                    <a:schemeClr val="tx1"/>
                  </a:solidFill>
                </a:rPr>
                <a:t>Óvinir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54417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3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87" y="546053"/>
            <a:ext cx="7604827" cy="533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26425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8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26425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007" y="638454"/>
            <a:ext cx="7427987" cy="531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0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679" y="548680"/>
            <a:ext cx="4542192" cy="55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755576" y="1196752"/>
            <a:ext cx="2880320" cy="309634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</a:rPr>
              <a:t>Skrifaðu upphafssetningu og vandaða lokasetningu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26424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5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482409" cy="365125"/>
          </a:xfrm>
        </p:spPr>
        <p:txBody>
          <a:bodyPr/>
          <a:lstStyle/>
          <a:p>
            <a:r>
              <a:rPr lang="en-US" dirty="0" err="1" smtClean="0"/>
              <a:t>Beinagrindur</a:t>
            </a:r>
            <a:r>
              <a:rPr lang="en-US" dirty="0" smtClean="0"/>
              <a:t> </a:t>
            </a:r>
            <a:r>
              <a:rPr lang="en-US" dirty="0" err="1" smtClean="0"/>
              <a:t>kennsluleiðbeiningar</a:t>
            </a:r>
            <a:r>
              <a:rPr lang="en-US" dirty="0" smtClean="0"/>
              <a:t>- </a:t>
            </a:r>
            <a:r>
              <a:rPr lang="en-US" dirty="0" err="1" smtClean="0"/>
              <a:t>Fræðitexti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Hrefna</a:t>
            </a:r>
            <a:r>
              <a:rPr lang="en-US" dirty="0" smtClean="0"/>
              <a:t> </a:t>
            </a:r>
            <a:r>
              <a:rPr lang="en-US" dirty="0" err="1" smtClean="0"/>
              <a:t>Birna</a:t>
            </a:r>
            <a:r>
              <a:rPr lang="en-US" dirty="0" smtClean="0"/>
              <a:t> </a:t>
            </a:r>
            <a:r>
              <a:rPr lang="en-US" dirty="0" err="1" smtClean="0"/>
              <a:t>Björnsdóttir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Sigríður</a:t>
            </a:r>
            <a:r>
              <a:rPr lang="en-US" dirty="0" smtClean="0"/>
              <a:t> </a:t>
            </a:r>
            <a:r>
              <a:rPr lang="en-US" dirty="0" err="1" smtClean="0"/>
              <a:t>Nanna</a:t>
            </a:r>
            <a:r>
              <a:rPr lang="en-US" dirty="0" smtClean="0"/>
              <a:t> </a:t>
            </a:r>
            <a:r>
              <a:rPr lang="en-US" dirty="0" err="1" smtClean="0"/>
              <a:t>Heimisdóttir</a:t>
            </a:r>
            <a:r>
              <a:rPr lang="en-US" dirty="0" smtClean="0"/>
              <a:t> © </a:t>
            </a:r>
            <a:r>
              <a:rPr lang="en-US" dirty="0" err="1" smtClean="0"/>
              <a:t>Námsgagnastofnun</a:t>
            </a:r>
            <a:r>
              <a:rPr lang="en-US" dirty="0" smtClean="0"/>
              <a:t> 2011 – 09935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873352" y="535444"/>
            <a:ext cx="7397297" cy="5445887"/>
            <a:chOff x="873352" y="535444"/>
            <a:chExt cx="7397297" cy="5445887"/>
          </a:xfrm>
        </p:grpSpPr>
        <p:grpSp>
          <p:nvGrpSpPr>
            <p:cNvPr id="82" name="Group 81"/>
            <p:cNvGrpSpPr/>
            <p:nvPr/>
          </p:nvGrpSpPr>
          <p:grpSpPr>
            <a:xfrm>
              <a:off x="873352" y="535444"/>
              <a:ext cx="7397297" cy="5445887"/>
              <a:chOff x="726868" y="408804"/>
              <a:chExt cx="7486574" cy="5585763"/>
            </a:xfrm>
          </p:grpSpPr>
          <p:cxnSp>
            <p:nvCxnSpPr>
              <p:cNvPr id="12" name="Straight Connector 11"/>
              <p:cNvCxnSpPr>
                <a:stCxn id="5" idx="7"/>
              </p:cNvCxnSpPr>
              <p:nvPr/>
            </p:nvCxnSpPr>
            <p:spPr>
              <a:xfrm flipV="1">
                <a:off x="5017903" y="2063533"/>
                <a:ext cx="843122" cy="5541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555776" y="3356993"/>
                <a:ext cx="864098" cy="504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292082" y="3266412"/>
                <a:ext cx="802464" cy="3426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2771800" y="2108149"/>
                <a:ext cx="792088" cy="551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2444695" y="408804"/>
                <a:ext cx="4032448" cy="5585763"/>
                <a:chOff x="2444695" y="408804"/>
                <a:chExt cx="4032448" cy="5585763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419874" y="2406805"/>
                  <a:ext cx="1872208" cy="14401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is-IS" dirty="0" smtClean="0">
                      <a:solidFill>
                        <a:schemeClr val="tx1"/>
                      </a:solidFill>
                    </a:rPr>
                    <a:t>     </a:t>
                  </a:r>
                  <a:r>
                    <a:rPr lang="is-IS" sz="2800" dirty="0" smtClean="0">
                      <a:solidFill>
                        <a:schemeClr val="tx1"/>
                      </a:solidFill>
                    </a:rPr>
                    <a:t>Selir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2444695" y="408804"/>
                  <a:ext cx="4032448" cy="1595576"/>
                  <a:chOff x="1831132" y="449142"/>
                  <a:chExt cx="4032448" cy="1595576"/>
                </a:xfrm>
              </p:grpSpPr>
              <p:sp>
                <p:nvSpPr>
                  <p:cNvPr id="4" name="Isosceles Triangle 3"/>
                  <p:cNvSpPr/>
                  <p:nvPr/>
                </p:nvSpPr>
                <p:spPr>
                  <a:xfrm rot="10800000">
                    <a:off x="1831132" y="449142"/>
                    <a:ext cx="4032448" cy="1595576"/>
                  </a:xfrm>
                  <a:prstGeom prst="triangle">
                    <a:avLst>
                      <a:gd name="adj" fmla="val 51758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2771800" y="465271"/>
                    <a:ext cx="2151112" cy="9470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is-I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Selir eru spendýr sem eyða meirihluta ævi sinnar í sjó.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2555776" y="4208700"/>
                  <a:ext cx="3477141" cy="1785867"/>
                  <a:chOff x="2437385" y="4221087"/>
                  <a:chExt cx="3477141" cy="1785867"/>
                </a:xfrm>
              </p:grpSpPr>
              <p:sp>
                <p:nvSpPr>
                  <p:cNvPr id="6" name="Isosceles Triangle 5"/>
                  <p:cNvSpPr/>
                  <p:nvPr/>
                </p:nvSpPr>
                <p:spPr>
                  <a:xfrm>
                    <a:off x="2437385" y="4221087"/>
                    <a:ext cx="3477141" cy="1785867"/>
                  </a:xfrm>
                  <a:prstGeom prst="triangle">
                    <a:avLst>
                      <a:gd name="adj" fmla="val 51758"/>
                    </a:avLst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s-I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699792" y="4696514"/>
                    <a:ext cx="3065728" cy="1169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s-I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Selir eru </a:t>
                    </a:r>
                  </a:p>
                  <a:p>
                    <a:pPr algn="ctr"/>
                    <a:r>
                      <a:rPr lang="is-I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forvitnir að eðlisfari. </a:t>
                    </a:r>
                  </a:p>
                  <a:p>
                    <a:pPr algn="ctr"/>
                    <a:r>
                      <a:rPr lang="is-I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Það getur verið gaman </a:t>
                    </a:r>
                  </a:p>
                  <a:p>
                    <a:pPr algn="ctr"/>
                    <a:r>
                      <a:rPr lang="is-I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að fylgjast með þeim leika </a:t>
                    </a:r>
                  </a:p>
                  <a:p>
                    <a:pPr algn="ctr"/>
                    <a:r>
                      <a:rPr lang="is-I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sér í sjónum.</a:t>
                    </a:r>
                    <a:endParaRPr lang="en-US" sz="14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26" name="Straight Connector 25"/>
                <p:cNvCxnSpPr>
                  <a:stCxn id="5" idx="0"/>
                </p:cNvCxnSpPr>
                <p:nvPr/>
              </p:nvCxnSpPr>
              <p:spPr>
                <a:xfrm flipV="1">
                  <a:off x="4355978" y="1994116"/>
                  <a:ext cx="15357" cy="4126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4355978" y="3846965"/>
                  <a:ext cx="2891" cy="3476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Oval 37"/>
              <p:cNvSpPr/>
              <p:nvPr/>
            </p:nvSpPr>
            <p:spPr>
              <a:xfrm>
                <a:off x="1763688" y="1222722"/>
                <a:ext cx="1224137" cy="116110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z="1600" dirty="0" err="1" smtClean="0">
                    <a:solidFill>
                      <a:schemeClr val="tx1"/>
                    </a:solidFill>
                  </a:rPr>
                  <a:t>Flökku</a:t>
                </a:r>
                <a:r>
                  <a:rPr lang="is-IS" sz="1600" dirty="0" smtClean="0">
                    <a:solidFill>
                      <a:schemeClr val="tx1"/>
                    </a:solidFill>
                  </a:rPr>
                  <a:t>-selir</a:t>
                </a:r>
                <a:endParaRPr lang="is-I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989305" y="4521080"/>
                <a:ext cx="1224137" cy="116110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75657" y="3614064"/>
                <a:ext cx="1296142" cy="116110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z="1600" dirty="0" smtClean="0">
                    <a:solidFill>
                      <a:schemeClr val="tx1"/>
                    </a:solidFill>
                  </a:rPr>
                  <a:t>Spendýr</a:t>
                </a:r>
                <a:endParaRPr lang="is-I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032917" y="3266412"/>
                <a:ext cx="1224137" cy="116110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797630" y="1240227"/>
                <a:ext cx="1224137" cy="116110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z="1600" dirty="0" smtClean="0">
                    <a:solidFill>
                      <a:schemeClr val="tx1"/>
                    </a:solidFill>
                  </a:rPr>
                  <a:t>Nytjar</a:t>
                </a:r>
                <a:endParaRPr lang="is-I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7112881" y="4268393"/>
                <a:ext cx="179271" cy="2636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788361" y="3172814"/>
                <a:ext cx="780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Brimill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26868" y="4006099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Urta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16145" y="4918816"/>
                <a:ext cx="7418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Kópur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461332" y="3531356"/>
                <a:ext cx="216024" cy="1743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108366" y="4345034"/>
                <a:ext cx="3373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1340708" y="4677495"/>
                <a:ext cx="269897" cy="2261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1445672" y="1890454"/>
                <a:ext cx="297021" cy="1300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endCxn id="38" idx="1"/>
              </p:cNvCxnSpPr>
              <p:nvPr/>
            </p:nvCxnSpPr>
            <p:spPr>
              <a:xfrm>
                <a:off x="1885858" y="1065867"/>
                <a:ext cx="57101" cy="3268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6616342" y="940293"/>
                <a:ext cx="344320" cy="3361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041030" y="1856028"/>
                <a:ext cx="370608" cy="87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6881293" y="2852936"/>
                <a:ext cx="321223" cy="4134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6216840" y="3595120"/>
              <a:ext cx="1008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600" dirty="0" smtClean="0">
                  <a:solidFill>
                    <a:schemeClr val="accent2">
                      <a:lumMod val="75000"/>
                    </a:schemeClr>
                  </a:solidFill>
                </a:rPr>
                <a:t>Tegundir við Ísland 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83212" y="4917746"/>
              <a:ext cx="100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600" dirty="0" smtClean="0">
                  <a:solidFill>
                    <a:schemeClr val="accent2">
                      <a:lumMod val="75000"/>
                    </a:schemeClr>
                  </a:solidFill>
                </a:rPr>
                <a:t>Landselur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98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748</TotalTime>
  <Words>951</Words>
  <Application>Microsoft Macintosh PowerPoint</Application>
  <PresentationFormat>On-screen Show (4:3)</PresentationFormat>
  <Paragraphs>107</Paragraphs>
  <Slides>12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Fræðitexti</vt:lpstr>
      <vt:lpstr>Slide 2</vt:lpstr>
      <vt:lpstr>Slide 3</vt:lpstr>
      <vt:lpstr>Slide 4</vt:lpstr>
      <vt:lpstr>Hugarkort</vt:lpstr>
      <vt:lpstr>Slide 6</vt:lpstr>
      <vt:lpstr>Slide 7</vt:lpstr>
      <vt:lpstr>Slide 8</vt:lpstr>
      <vt:lpstr>Slide 9</vt:lpstr>
      <vt:lpstr>Slide 10</vt:lpstr>
      <vt:lpstr>Selir</vt:lpstr>
      <vt:lpstr>Slide 12</vt:lpstr>
    </vt:vector>
  </TitlesOfParts>
  <Company>UTM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Ritleikni</dc:title>
  <dc:creator>Hrefna Birna Björnsdóttir</dc:creator>
  <cp:lastModifiedBy>Umbrot</cp:lastModifiedBy>
  <cp:revision>64</cp:revision>
  <dcterms:created xsi:type="dcterms:W3CDTF">2011-10-25T09:08:17Z</dcterms:created>
  <dcterms:modified xsi:type="dcterms:W3CDTF">2011-10-25T10:05:49Z</dcterms:modified>
</cp:coreProperties>
</file>